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43"/>
  </p:notesMasterIdLst>
  <p:sldIdLst>
    <p:sldId id="256" r:id="rId3"/>
    <p:sldId id="257" r:id="rId4"/>
    <p:sldId id="258" r:id="rId5"/>
    <p:sldId id="260" r:id="rId6"/>
    <p:sldId id="262" r:id="rId7"/>
    <p:sldId id="259" r:id="rId8"/>
    <p:sldId id="261" r:id="rId9"/>
    <p:sldId id="263" r:id="rId10"/>
    <p:sldId id="264" r:id="rId11"/>
    <p:sldId id="266" r:id="rId12"/>
    <p:sldId id="267" r:id="rId13"/>
    <p:sldId id="268" r:id="rId14"/>
    <p:sldId id="265" r:id="rId15"/>
    <p:sldId id="269" r:id="rId16"/>
    <p:sldId id="270" r:id="rId17"/>
    <p:sldId id="271" r:id="rId18"/>
    <p:sldId id="275" r:id="rId19"/>
    <p:sldId id="272" r:id="rId20"/>
    <p:sldId id="273" r:id="rId21"/>
    <p:sldId id="274" r:id="rId22"/>
    <p:sldId id="278" r:id="rId23"/>
    <p:sldId id="277" r:id="rId24"/>
    <p:sldId id="279" r:id="rId25"/>
    <p:sldId id="280" r:id="rId26"/>
    <p:sldId id="281" r:id="rId27"/>
    <p:sldId id="283" r:id="rId28"/>
    <p:sldId id="291" r:id="rId29"/>
    <p:sldId id="295" r:id="rId30"/>
    <p:sldId id="296" r:id="rId31"/>
    <p:sldId id="292" r:id="rId32"/>
    <p:sldId id="286" r:id="rId33"/>
    <p:sldId id="288" r:id="rId34"/>
    <p:sldId id="282" r:id="rId35"/>
    <p:sldId id="293" r:id="rId36"/>
    <p:sldId id="294" r:id="rId37"/>
    <p:sldId id="298" r:id="rId38"/>
    <p:sldId id="297" r:id="rId39"/>
    <p:sldId id="287" r:id="rId40"/>
    <p:sldId id="290" r:id="rId41"/>
    <p:sldId id="28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FDDDE9-8AD3-8DEC-8B00-BDF0B7BD7A90}" v="299" dt="2025-05-12T20:19:29.152"/>
    <p1510:client id="{DF786AEC-F82D-45DF-8F08-0AA601952CD2}" v="1240" dt="2025-05-10T20:44:48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F0155-4FD0-4AC8-8785-3E5521B91837}" type="doc">
      <dgm:prSet loTypeId="urn:microsoft.com/office/officeart/2005/8/layout/hList7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42252E-4881-445B-BD5B-999C1BCD45A6}">
      <dgm:prSet phldrT="[Text]"/>
      <dgm:spPr/>
      <dgm:t>
        <a:bodyPr/>
        <a:lstStyle/>
        <a:p>
          <a:r>
            <a:rPr lang="en-US"/>
            <a:t>Hartree</a:t>
          </a:r>
        </a:p>
      </dgm:t>
    </dgm:pt>
    <dgm:pt modelId="{73C4C3D3-96FD-4D3E-A1A4-28EE21F6CCBF}" type="parTrans" cxnId="{60602F6A-09C6-459B-9828-994AB6E388CD}">
      <dgm:prSet/>
      <dgm:spPr/>
      <dgm:t>
        <a:bodyPr/>
        <a:lstStyle/>
        <a:p>
          <a:endParaRPr lang="en-US"/>
        </a:p>
      </dgm:t>
    </dgm:pt>
    <dgm:pt modelId="{228E0BA1-DD40-4A5B-A6B3-81890FCAB033}" type="sibTrans" cxnId="{60602F6A-09C6-459B-9828-994AB6E388CD}">
      <dgm:prSet/>
      <dgm:spPr/>
      <dgm:t>
        <a:bodyPr/>
        <a:lstStyle/>
        <a:p>
          <a:endParaRPr lang="en-US"/>
        </a:p>
      </dgm:t>
    </dgm:pt>
    <dgm:pt modelId="{38F7A6B8-D5E1-498C-946F-4C50B5F59A56}">
      <dgm:prSet phldrT="[Text]"/>
      <dgm:spPr/>
      <dgm:t>
        <a:bodyPr/>
        <a:lstStyle/>
        <a:p>
          <a:r>
            <a:rPr lang="en-US"/>
            <a:t>Ground state nucleus</a:t>
          </a:r>
        </a:p>
      </dgm:t>
    </dgm:pt>
    <dgm:pt modelId="{CB9F56B7-D8A6-4CEE-AFAD-5D0B2AB847C8}" type="parTrans" cxnId="{4BB8EBCA-334A-4F4F-A1C8-59EE8D2754A1}">
      <dgm:prSet/>
      <dgm:spPr/>
      <dgm:t>
        <a:bodyPr/>
        <a:lstStyle/>
        <a:p>
          <a:endParaRPr lang="en-US"/>
        </a:p>
      </dgm:t>
    </dgm:pt>
    <dgm:pt modelId="{E44E6852-327B-4052-8390-AE49689448F4}" type="sibTrans" cxnId="{4BB8EBCA-334A-4F4F-A1C8-59EE8D2754A1}">
      <dgm:prSet/>
      <dgm:spPr/>
      <dgm:t>
        <a:bodyPr/>
        <a:lstStyle/>
        <a:p>
          <a:endParaRPr lang="en-US"/>
        </a:p>
      </dgm:t>
    </dgm:pt>
    <dgm:pt modelId="{9235BBE9-8F5B-4AEA-9AA3-477E9802970A}">
      <dgm:prSet phldrT="[Text]"/>
      <dgm:spPr/>
      <dgm:t>
        <a:bodyPr/>
        <a:lstStyle/>
        <a:p>
          <a:r>
            <a:rPr lang="en-US"/>
            <a:t>Fock</a:t>
          </a:r>
        </a:p>
      </dgm:t>
    </dgm:pt>
    <dgm:pt modelId="{39EDA2E8-7505-4708-A3A3-14A009A6A361}" type="parTrans" cxnId="{0C37A8F9-1010-4527-AC1B-75277F03F2E6}">
      <dgm:prSet/>
      <dgm:spPr/>
      <dgm:t>
        <a:bodyPr/>
        <a:lstStyle/>
        <a:p>
          <a:endParaRPr lang="en-US"/>
        </a:p>
      </dgm:t>
    </dgm:pt>
    <dgm:pt modelId="{04A38BB9-7F1E-4D3C-85E0-2171ED7CC2B1}" type="sibTrans" cxnId="{0C37A8F9-1010-4527-AC1B-75277F03F2E6}">
      <dgm:prSet/>
      <dgm:spPr/>
      <dgm:t>
        <a:bodyPr/>
        <a:lstStyle/>
        <a:p>
          <a:endParaRPr lang="en-US"/>
        </a:p>
      </dgm:t>
    </dgm:pt>
    <dgm:pt modelId="{A1475163-DD6D-456D-94FE-392EC8C8516A}">
      <dgm:prSet phldrT="[Text]"/>
      <dgm:spPr/>
      <dgm:t>
        <a:bodyPr/>
        <a:lstStyle/>
        <a:p>
          <a:r>
            <a:rPr lang="en-US"/>
            <a:t>Exchange terms including </a:t>
          </a:r>
          <a:r>
            <a:rPr lang="en-US" err="1"/>
            <a:t>pions</a:t>
          </a:r>
          <a:endParaRPr lang="en-US"/>
        </a:p>
      </dgm:t>
    </dgm:pt>
    <dgm:pt modelId="{4CA02162-851A-4C88-ACF7-BE1FE6EA14CE}" type="parTrans" cxnId="{CCDFEB7F-445F-49C3-9E90-284AAD4BB9A7}">
      <dgm:prSet/>
      <dgm:spPr/>
      <dgm:t>
        <a:bodyPr/>
        <a:lstStyle/>
        <a:p>
          <a:endParaRPr lang="en-US"/>
        </a:p>
      </dgm:t>
    </dgm:pt>
    <dgm:pt modelId="{3708DDD9-3ECA-43CC-9426-031CCCF8A549}" type="sibTrans" cxnId="{CCDFEB7F-445F-49C3-9E90-284AAD4BB9A7}">
      <dgm:prSet/>
      <dgm:spPr/>
      <dgm:t>
        <a:bodyPr/>
        <a:lstStyle/>
        <a:p>
          <a:endParaRPr lang="en-US"/>
        </a:p>
      </dgm:t>
    </dgm:pt>
    <dgm:pt modelId="{F6F35071-4FDC-49E0-8319-3B01D0181729}">
      <dgm:prSet phldrT="[Text]"/>
      <dgm:spPr/>
      <dgm:t>
        <a:bodyPr/>
        <a:lstStyle/>
        <a:p>
          <a:r>
            <a:rPr lang="en-US"/>
            <a:t>Bogolyubov</a:t>
          </a:r>
        </a:p>
      </dgm:t>
    </dgm:pt>
    <dgm:pt modelId="{6CEFC4AC-526C-4A9B-A9E4-6444A0FA77E7}" type="parTrans" cxnId="{2F3E736C-7282-4394-944C-0959B46155A1}">
      <dgm:prSet/>
      <dgm:spPr/>
      <dgm:t>
        <a:bodyPr/>
        <a:lstStyle/>
        <a:p>
          <a:endParaRPr lang="en-US"/>
        </a:p>
      </dgm:t>
    </dgm:pt>
    <dgm:pt modelId="{B2D694F8-3816-4B79-8941-10433AB2BD56}" type="sibTrans" cxnId="{2F3E736C-7282-4394-944C-0959B46155A1}">
      <dgm:prSet/>
      <dgm:spPr/>
      <dgm:t>
        <a:bodyPr/>
        <a:lstStyle/>
        <a:p>
          <a:endParaRPr lang="en-US"/>
        </a:p>
      </dgm:t>
    </dgm:pt>
    <dgm:pt modelId="{0AEF2021-7F4D-41CF-A6D0-C818094C6246}">
      <dgm:prSet phldrT="[Text]"/>
      <dgm:spPr/>
      <dgm:t>
        <a:bodyPr/>
        <a:lstStyle/>
        <a:p>
          <a:r>
            <a:rPr lang="en-US"/>
            <a:t>Pairing </a:t>
          </a:r>
        </a:p>
      </dgm:t>
    </dgm:pt>
    <dgm:pt modelId="{B191E5BD-C15B-43B9-B216-CA46935A1545}" type="parTrans" cxnId="{FC6931B8-4FA8-4ED8-A289-2641CE31FBA1}">
      <dgm:prSet/>
      <dgm:spPr/>
      <dgm:t>
        <a:bodyPr/>
        <a:lstStyle/>
        <a:p>
          <a:endParaRPr lang="en-US"/>
        </a:p>
      </dgm:t>
    </dgm:pt>
    <dgm:pt modelId="{17DB199C-75A4-4FE1-905C-DC9B81FA4FF0}" type="sibTrans" cxnId="{FC6931B8-4FA8-4ED8-A289-2641CE31FBA1}">
      <dgm:prSet/>
      <dgm:spPr/>
      <dgm:t>
        <a:bodyPr/>
        <a:lstStyle/>
        <a:p>
          <a:endParaRPr lang="en-US"/>
        </a:p>
      </dgm:t>
    </dgm:pt>
    <dgm:pt modelId="{DAF94E4F-DD18-4686-830C-0E1B62AECEE8}" type="pres">
      <dgm:prSet presAssocID="{D8AF0155-4FD0-4AC8-8785-3E5521B91837}" presName="Name0" presStyleCnt="0">
        <dgm:presLayoutVars>
          <dgm:dir/>
          <dgm:resizeHandles val="exact"/>
        </dgm:presLayoutVars>
      </dgm:prSet>
      <dgm:spPr/>
    </dgm:pt>
    <dgm:pt modelId="{B6D16A71-CB13-4392-A339-4BBD2500402A}" type="pres">
      <dgm:prSet presAssocID="{D8AF0155-4FD0-4AC8-8785-3E5521B91837}" presName="fgShape" presStyleLbl="fgShp" presStyleIdx="0" presStyleCnt="1"/>
      <dgm:spPr/>
    </dgm:pt>
    <dgm:pt modelId="{45C79298-9075-4ACE-9587-249E40B86496}" type="pres">
      <dgm:prSet presAssocID="{D8AF0155-4FD0-4AC8-8785-3E5521B91837}" presName="linComp" presStyleCnt="0"/>
      <dgm:spPr/>
    </dgm:pt>
    <dgm:pt modelId="{480CC352-276A-4E8F-872B-390BE14168EA}" type="pres">
      <dgm:prSet presAssocID="{7342252E-4881-445B-BD5B-999C1BCD45A6}" presName="compNode" presStyleCnt="0"/>
      <dgm:spPr/>
    </dgm:pt>
    <dgm:pt modelId="{FE3F48F0-619B-40D1-B984-CADBD73D33CF}" type="pres">
      <dgm:prSet presAssocID="{7342252E-4881-445B-BD5B-999C1BCD45A6}" presName="bkgdShape" presStyleLbl="node1" presStyleIdx="0" presStyleCnt="3"/>
      <dgm:spPr/>
    </dgm:pt>
    <dgm:pt modelId="{E1C9B390-3734-465D-BA6D-8F26F068EB5E}" type="pres">
      <dgm:prSet presAssocID="{7342252E-4881-445B-BD5B-999C1BCD45A6}" presName="nodeTx" presStyleLbl="node1" presStyleIdx="0" presStyleCnt="3">
        <dgm:presLayoutVars>
          <dgm:bulletEnabled val="1"/>
        </dgm:presLayoutVars>
      </dgm:prSet>
      <dgm:spPr/>
    </dgm:pt>
    <dgm:pt modelId="{4F17DB35-28E6-40A9-982F-241488F69F18}" type="pres">
      <dgm:prSet presAssocID="{7342252E-4881-445B-BD5B-999C1BCD45A6}" presName="invisiNode" presStyleLbl="node1" presStyleIdx="0" presStyleCnt="3"/>
      <dgm:spPr/>
    </dgm:pt>
    <dgm:pt modelId="{5B25D60E-0316-4A67-A07A-E49FFE40E7F0}" type="pres">
      <dgm:prSet presAssocID="{7342252E-4881-445B-BD5B-999C1BCD45A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457BF62-81A3-4B62-814A-3799BA2E2A35}" type="pres">
      <dgm:prSet presAssocID="{228E0BA1-DD40-4A5B-A6B3-81890FCAB033}" presName="sibTrans" presStyleLbl="sibTrans2D1" presStyleIdx="0" presStyleCnt="0"/>
      <dgm:spPr/>
    </dgm:pt>
    <dgm:pt modelId="{2EC928FB-3D89-4570-8E11-4230050D8EDE}" type="pres">
      <dgm:prSet presAssocID="{9235BBE9-8F5B-4AEA-9AA3-477E9802970A}" presName="compNode" presStyleCnt="0"/>
      <dgm:spPr/>
    </dgm:pt>
    <dgm:pt modelId="{BF775872-BE04-47EE-9D52-D85E0D2F3ED0}" type="pres">
      <dgm:prSet presAssocID="{9235BBE9-8F5B-4AEA-9AA3-477E9802970A}" presName="bkgdShape" presStyleLbl="node1" presStyleIdx="1" presStyleCnt="3"/>
      <dgm:spPr/>
    </dgm:pt>
    <dgm:pt modelId="{E0101567-69E4-4578-BB8B-906E07D1FB45}" type="pres">
      <dgm:prSet presAssocID="{9235BBE9-8F5B-4AEA-9AA3-477E9802970A}" presName="nodeTx" presStyleLbl="node1" presStyleIdx="1" presStyleCnt="3">
        <dgm:presLayoutVars>
          <dgm:bulletEnabled val="1"/>
        </dgm:presLayoutVars>
      </dgm:prSet>
      <dgm:spPr/>
    </dgm:pt>
    <dgm:pt modelId="{EE37D60B-2FDC-4CCC-BEC9-BFA327891778}" type="pres">
      <dgm:prSet presAssocID="{9235BBE9-8F5B-4AEA-9AA3-477E9802970A}" presName="invisiNode" presStyleLbl="node1" presStyleIdx="1" presStyleCnt="3"/>
      <dgm:spPr/>
    </dgm:pt>
    <dgm:pt modelId="{A8FBC0A9-035D-4D76-8C03-29617E25E333}" type="pres">
      <dgm:prSet presAssocID="{9235BBE9-8F5B-4AEA-9AA3-477E9802970A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9EFD3D12-9945-45E1-8C18-7E75A0ED55FA}" type="pres">
      <dgm:prSet presAssocID="{04A38BB9-7F1E-4D3C-85E0-2171ED7CC2B1}" presName="sibTrans" presStyleLbl="sibTrans2D1" presStyleIdx="0" presStyleCnt="0"/>
      <dgm:spPr/>
    </dgm:pt>
    <dgm:pt modelId="{3362C031-A028-43BB-AF15-C9493ADF6586}" type="pres">
      <dgm:prSet presAssocID="{F6F35071-4FDC-49E0-8319-3B01D0181729}" presName="compNode" presStyleCnt="0"/>
      <dgm:spPr/>
    </dgm:pt>
    <dgm:pt modelId="{1D524C7E-7856-4DC5-8F40-0D52CEEFF515}" type="pres">
      <dgm:prSet presAssocID="{F6F35071-4FDC-49E0-8319-3B01D0181729}" presName="bkgdShape" presStyleLbl="node1" presStyleIdx="2" presStyleCnt="3"/>
      <dgm:spPr/>
    </dgm:pt>
    <dgm:pt modelId="{92A35BC8-4FE2-458C-A6D7-E2348B9872A6}" type="pres">
      <dgm:prSet presAssocID="{F6F35071-4FDC-49E0-8319-3B01D0181729}" presName="nodeTx" presStyleLbl="node1" presStyleIdx="2" presStyleCnt="3">
        <dgm:presLayoutVars>
          <dgm:bulletEnabled val="1"/>
        </dgm:presLayoutVars>
      </dgm:prSet>
      <dgm:spPr/>
    </dgm:pt>
    <dgm:pt modelId="{B32CEBAE-A9E7-49DE-B272-CED8BC2B27C1}" type="pres">
      <dgm:prSet presAssocID="{F6F35071-4FDC-49E0-8319-3B01D0181729}" presName="invisiNode" presStyleLbl="node1" presStyleIdx="2" presStyleCnt="3"/>
      <dgm:spPr/>
    </dgm:pt>
    <dgm:pt modelId="{17CF20F6-2464-45AF-8F63-FD097883DF2D}" type="pres">
      <dgm:prSet presAssocID="{F6F35071-4FDC-49E0-8319-3B01D0181729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FE49EA00-2D8A-434D-92CB-D78757C9F4BB}" type="presOf" srcId="{228E0BA1-DD40-4A5B-A6B3-81890FCAB033}" destId="{6457BF62-81A3-4B62-814A-3799BA2E2A35}" srcOrd="0" destOrd="0" presId="urn:microsoft.com/office/officeart/2005/8/layout/hList7"/>
    <dgm:cxn modelId="{C2935923-39F1-4DE9-9E85-4A187F3276DC}" type="presOf" srcId="{38F7A6B8-D5E1-498C-946F-4C50B5F59A56}" destId="{FE3F48F0-619B-40D1-B984-CADBD73D33CF}" srcOrd="0" destOrd="1" presId="urn:microsoft.com/office/officeart/2005/8/layout/hList7"/>
    <dgm:cxn modelId="{7C89DE2B-FDCF-4F5C-8B2D-B059F2372841}" type="presOf" srcId="{38F7A6B8-D5E1-498C-946F-4C50B5F59A56}" destId="{E1C9B390-3734-465D-BA6D-8F26F068EB5E}" srcOrd="1" destOrd="1" presId="urn:microsoft.com/office/officeart/2005/8/layout/hList7"/>
    <dgm:cxn modelId="{DC887641-64C2-464B-B14E-EF93A3A7883B}" type="presOf" srcId="{0AEF2021-7F4D-41CF-A6D0-C818094C6246}" destId="{92A35BC8-4FE2-458C-A6D7-E2348B9872A6}" srcOrd="1" destOrd="1" presId="urn:microsoft.com/office/officeart/2005/8/layout/hList7"/>
    <dgm:cxn modelId="{F6616F42-CBF8-4015-BF49-085225FCBA08}" type="presOf" srcId="{7342252E-4881-445B-BD5B-999C1BCD45A6}" destId="{FE3F48F0-619B-40D1-B984-CADBD73D33CF}" srcOrd="0" destOrd="0" presId="urn:microsoft.com/office/officeart/2005/8/layout/hList7"/>
    <dgm:cxn modelId="{51C67D42-4AF3-4499-A7CC-65E92790FA6A}" type="presOf" srcId="{D8AF0155-4FD0-4AC8-8785-3E5521B91837}" destId="{DAF94E4F-DD18-4686-830C-0E1B62AECEE8}" srcOrd="0" destOrd="0" presId="urn:microsoft.com/office/officeart/2005/8/layout/hList7"/>
    <dgm:cxn modelId="{DCA6F956-E9A5-4265-9D88-E726471E4AB1}" type="presOf" srcId="{A1475163-DD6D-456D-94FE-392EC8C8516A}" destId="{E0101567-69E4-4578-BB8B-906E07D1FB45}" srcOrd="1" destOrd="1" presId="urn:microsoft.com/office/officeart/2005/8/layout/hList7"/>
    <dgm:cxn modelId="{027AB165-15F3-485B-A21B-C68E231ADBE5}" type="presOf" srcId="{7342252E-4881-445B-BD5B-999C1BCD45A6}" destId="{E1C9B390-3734-465D-BA6D-8F26F068EB5E}" srcOrd="1" destOrd="0" presId="urn:microsoft.com/office/officeart/2005/8/layout/hList7"/>
    <dgm:cxn modelId="{60602F6A-09C6-459B-9828-994AB6E388CD}" srcId="{D8AF0155-4FD0-4AC8-8785-3E5521B91837}" destId="{7342252E-4881-445B-BD5B-999C1BCD45A6}" srcOrd="0" destOrd="0" parTransId="{73C4C3D3-96FD-4D3E-A1A4-28EE21F6CCBF}" sibTransId="{228E0BA1-DD40-4A5B-A6B3-81890FCAB033}"/>
    <dgm:cxn modelId="{2F3E736C-7282-4394-944C-0959B46155A1}" srcId="{D8AF0155-4FD0-4AC8-8785-3E5521B91837}" destId="{F6F35071-4FDC-49E0-8319-3B01D0181729}" srcOrd="2" destOrd="0" parTransId="{6CEFC4AC-526C-4A9B-A9E4-6444A0FA77E7}" sibTransId="{B2D694F8-3816-4B79-8941-10433AB2BD56}"/>
    <dgm:cxn modelId="{3D31346F-C842-491F-B080-4D8EA0EC0301}" type="presOf" srcId="{A1475163-DD6D-456D-94FE-392EC8C8516A}" destId="{BF775872-BE04-47EE-9D52-D85E0D2F3ED0}" srcOrd="0" destOrd="1" presId="urn:microsoft.com/office/officeart/2005/8/layout/hList7"/>
    <dgm:cxn modelId="{CCDFEB7F-445F-49C3-9E90-284AAD4BB9A7}" srcId="{9235BBE9-8F5B-4AEA-9AA3-477E9802970A}" destId="{A1475163-DD6D-456D-94FE-392EC8C8516A}" srcOrd="0" destOrd="0" parTransId="{4CA02162-851A-4C88-ACF7-BE1FE6EA14CE}" sibTransId="{3708DDD9-3ECA-43CC-9426-031CCCF8A549}"/>
    <dgm:cxn modelId="{B52CEFB1-2AAD-40DB-A87A-FE120DE8DEA5}" type="presOf" srcId="{F6F35071-4FDC-49E0-8319-3B01D0181729}" destId="{92A35BC8-4FE2-458C-A6D7-E2348B9872A6}" srcOrd="1" destOrd="0" presId="urn:microsoft.com/office/officeart/2005/8/layout/hList7"/>
    <dgm:cxn modelId="{DE0D30B2-57E2-4E65-9B1D-20E50A357BD3}" type="presOf" srcId="{9235BBE9-8F5B-4AEA-9AA3-477E9802970A}" destId="{BF775872-BE04-47EE-9D52-D85E0D2F3ED0}" srcOrd="0" destOrd="0" presId="urn:microsoft.com/office/officeart/2005/8/layout/hList7"/>
    <dgm:cxn modelId="{FC6931B8-4FA8-4ED8-A289-2641CE31FBA1}" srcId="{F6F35071-4FDC-49E0-8319-3B01D0181729}" destId="{0AEF2021-7F4D-41CF-A6D0-C818094C6246}" srcOrd="0" destOrd="0" parTransId="{B191E5BD-C15B-43B9-B216-CA46935A1545}" sibTransId="{17DB199C-75A4-4FE1-905C-DC9B81FA4FF0}"/>
    <dgm:cxn modelId="{EE2178C2-A17F-4268-9AA3-60C55D465B4B}" type="presOf" srcId="{9235BBE9-8F5B-4AEA-9AA3-477E9802970A}" destId="{E0101567-69E4-4578-BB8B-906E07D1FB45}" srcOrd="1" destOrd="0" presId="urn:microsoft.com/office/officeart/2005/8/layout/hList7"/>
    <dgm:cxn modelId="{4BB8EBCA-334A-4F4F-A1C8-59EE8D2754A1}" srcId="{7342252E-4881-445B-BD5B-999C1BCD45A6}" destId="{38F7A6B8-D5E1-498C-946F-4C50B5F59A56}" srcOrd="0" destOrd="0" parTransId="{CB9F56B7-D8A6-4CEE-AFAD-5D0B2AB847C8}" sibTransId="{E44E6852-327B-4052-8390-AE49689448F4}"/>
    <dgm:cxn modelId="{52A706D9-BB85-4089-89EA-1DC682C63671}" type="presOf" srcId="{F6F35071-4FDC-49E0-8319-3B01D0181729}" destId="{1D524C7E-7856-4DC5-8F40-0D52CEEFF515}" srcOrd="0" destOrd="0" presId="urn:microsoft.com/office/officeart/2005/8/layout/hList7"/>
    <dgm:cxn modelId="{C1C52AD9-3F4D-4E8A-B045-32DBA1E16186}" type="presOf" srcId="{0AEF2021-7F4D-41CF-A6D0-C818094C6246}" destId="{1D524C7E-7856-4DC5-8F40-0D52CEEFF515}" srcOrd="0" destOrd="1" presId="urn:microsoft.com/office/officeart/2005/8/layout/hList7"/>
    <dgm:cxn modelId="{6C2949E0-2F18-4476-BADC-A056FA1D204C}" type="presOf" srcId="{04A38BB9-7F1E-4D3C-85E0-2171ED7CC2B1}" destId="{9EFD3D12-9945-45E1-8C18-7E75A0ED55FA}" srcOrd="0" destOrd="0" presId="urn:microsoft.com/office/officeart/2005/8/layout/hList7"/>
    <dgm:cxn modelId="{0C37A8F9-1010-4527-AC1B-75277F03F2E6}" srcId="{D8AF0155-4FD0-4AC8-8785-3E5521B91837}" destId="{9235BBE9-8F5B-4AEA-9AA3-477E9802970A}" srcOrd="1" destOrd="0" parTransId="{39EDA2E8-7505-4708-A3A3-14A009A6A361}" sibTransId="{04A38BB9-7F1E-4D3C-85E0-2171ED7CC2B1}"/>
    <dgm:cxn modelId="{7B8AC178-6FC0-446E-96E6-56CD14E90D70}" type="presParOf" srcId="{DAF94E4F-DD18-4686-830C-0E1B62AECEE8}" destId="{B6D16A71-CB13-4392-A339-4BBD2500402A}" srcOrd="0" destOrd="0" presId="urn:microsoft.com/office/officeart/2005/8/layout/hList7"/>
    <dgm:cxn modelId="{09A22266-C723-4423-9B46-99FBD0413A8F}" type="presParOf" srcId="{DAF94E4F-DD18-4686-830C-0E1B62AECEE8}" destId="{45C79298-9075-4ACE-9587-249E40B86496}" srcOrd="1" destOrd="0" presId="urn:microsoft.com/office/officeart/2005/8/layout/hList7"/>
    <dgm:cxn modelId="{709EDE1B-43A8-425F-8DAB-BB7918472540}" type="presParOf" srcId="{45C79298-9075-4ACE-9587-249E40B86496}" destId="{480CC352-276A-4E8F-872B-390BE14168EA}" srcOrd="0" destOrd="0" presId="urn:microsoft.com/office/officeart/2005/8/layout/hList7"/>
    <dgm:cxn modelId="{23B11D92-4BF5-4C2B-8F8F-504DA0BA9A43}" type="presParOf" srcId="{480CC352-276A-4E8F-872B-390BE14168EA}" destId="{FE3F48F0-619B-40D1-B984-CADBD73D33CF}" srcOrd="0" destOrd="0" presId="urn:microsoft.com/office/officeart/2005/8/layout/hList7"/>
    <dgm:cxn modelId="{73EAD943-DF56-4938-A500-992503C1E0A5}" type="presParOf" srcId="{480CC352-276A-4E8F-872B-390BE14168EA}" destId="{E1C9B390-3734-465D-BA6D-8F26F068EB5E}" srcOrd="1" destOrd="0" presId="urn:microsoft.com/office/officeart/2005/8/layout/hList7"/>
    <dgm:cxn modelId="{F64225BB-7E30-48E4-9AE0-C878D9E5D9C3}" type="presParOf" srcId="{480CC352-276A-4E8F-872B-390BE14168EA}" destId="{4F17DB35-28E6-40A9-982F-241488F69F18}" srcOrd="2" destOrd="0" presId="urn:microsoft.com/office/officeart/2005/8/layout/hList7"/>
    <dgm:cxn modelId="{D6C464E7-040D-4F25-B4B2-23C5DE60CD21}" type="presParOf" srcId="{480CC352-276A-4E8F-872B-390BE14168EA}" destId="{5B25D60E-0316-4A67-A07A-E49FFE40E7F0}" srcOrd="3" destOrd="0" presId="urn:microsoft.com/office/officeart/2005/8/layout/hList7"/>
    <dgm:cxn modelId="{35381FFC-AC81-4790-8944-9B1E0886374F}" type="presParOf" srcId="{45C79298-9075-4ACE-9587-249E40B86496}" destId="{6457BF62-81A3-4B62-814A-3799BA2E2A35}" srcOrd="1" destOrd="0" presId="urn:microsoft.com/office/officeart/2005/8/layout/hList7"/>
    <dgm:cxn modelId="{7BBF9B8A-A95C-4E50-94A3-2FBC8B30D9FB}" type="presParOf" srcId="{45C79298-9075-4ACE-9587-249E40B86496}" destId="{2EC928FB-3D89-4570-8E11-4230050D8EDE}" srcOrd="2" destOrd="0" presId="urn:microsoft.com/office/officeart/2005/8/layout/hList7"/>
    <dgm:cxn modelId="{830A6D05-76B1-415B-A5E0-FB519B3DA9DC}" type="presParOf" srcId="{2EC928FB-3D89-4570-8E11-4230050D8EDE}" destId="{BF775872-BE04-47EE-9D52-D85E0D2F3ED0}" srcOrd="0" destOrd="0" presId="urn:microsoft.com/office/officeart/2005/8/layout/hList7"/>
    <dgm:cxn modelId="{05648871-E7D0-4D7B-BBBE-4A3D80789CA3}" type="presParOf" srcId="{2EC928FB-3D89-4570-8E11-4230050D8EDE}" destId="{E0101567-69E4-4578-BB8B-906E07D1FB45}" srcOrd="1" destOrd="0" presId="urn:microsoft.com/office/officeart/2005/8/layout/hList7"/>
    <dgm:cxn modelId="{A8AAB824-2E95-44AA-85AF-9215BA637CB9}" type="presParOf" srcId="{2EC928FB-3D89-4570-8E11-4230050D8EDE}" destId="{EE37D60B-2FDC-4CCC-BEC9-BFA327891778}" srcOrd="2" destOrd="0" presId="urn:microsoft.com/office/officeart/2005/8/layout/hList7"/>
    <dgm:cxn modelId="{111B02ED-D6FB-463C-A7A7-1F2027D0EA3E}" type="presParOf" srcId="{2EC928FB-3D89-4570-8E11-4230050D8EDE}" destId="{A8FBC0A9-035D-4D76-8C03-29617E25E333}" srcOrd="3" destOrd="0" presId="urn:microsoft.com/office/officeart/2005/8/layout/hList7"/>
    <dgm:cxn modelId="{8B579AB9-9FE5-4767-972F-2130CAF0D4DA}" type="presParOf" srcId="{45C79298-9075-4ACE-9587-249E40B86496}" destId="{9EFD3D12-9945-45E1-8C18-7E75A0ED55FA}" srcOrd="3" destOrd="0" presId="urn:microsoft.com/office/officeart/2005/8/layout/hList7"/>
    <dgm:cxn modelId="{92D5989A-AB93-4026-B415-B7431DF31907}" type="presParOf" srcId="{45C79298-9075-4ACE-9587-249E40B86496}" destId="{3362C031-A028-43BB-AF15-C9493ADF6586}" srcOrd="4" destOrd="0" presId="urn:microsoft.com/office/officeart/2005/8/layout/hList7"/>
    <dgm:cxn modelId="{32C46164-A917-45D6-9E83-F2BE38BA161C}" type="presParOf" srcId="{3362C031-A028-43BB-AF15-C9493ADF6586}" destId="{1D524C7E-7856-4DC5-8F40-0D52CEEFF515}" srcOrd="0" destOrd="0" presId="urn:microsoft.com/office/officeart/2005/8/layout/hList7"/>
    <dgm:cxn modelId="{8C5D6ADA-667F-4296-A604-FB69E4F308DC}" type="presParOf" srcId="{3362C031-A028-43BB-AF15-C9493ADF6586}" destId="{92A35BC8-4FE2-458C-A6D7-E2348B9872A6}" srcOrd="1" destOrd="0" presId="urn:microsoft.com/office/officeart/2005/8/layout/hList7"/>
    <dgm:cxn modelId="{DA8D51C7-2914-4F83-8C0C-EB29171B3FDC}" type="presParOf" srcId="{3362C031-A028-43BB-AF15-C9493ADF6586}" destId="{B32CEBAE-A9E7-49DE-B272-CED8BC2B27C1}" srcOrd="2" destOrd="0" presId="urn:microsoft.com/office/officeart/2005/8/layout/hList7"/>
    <dgm:cxn modelId="{F531992A-ACF9-4A98-B348-53094FF40CF2}" type="presParOf" srcId="{3362C031-A028-43BB-AF15-C9493ADF6586}" destId="{17CF20F6-2464-45AF-8F63-FD097883DF2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F48F0-619B-40D1-B984-CADBD73D33CF}">
      <dsp:nvSpPr>
        <dsp:cNvPr id="0" name=""/>
        <dsp:cNvSpPr/>
      </dsp:nvSpPr>
      <dsp:spPr>
        <a:xfrm>
          <a:off x="1125" y="0"/>
          <a:ext cx="1750702" cy="4071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Hartree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Ground state nucleus</a:t>
          </a:r>
        </a:p>
      </dsp:txBody>
      <dsp:txXfrm>
        <a:off x="1125" y="1628715"/>
        <a:ext cx="1750702" cy="1628715"/>
      </dsp:txXfrm>
    </dsp:sp>
    <dsp:sp modelId="{5B25D60E-0316-4A67-A07A-E49FFE40E7F0}">
      <dsp:nvSpPr>
        <dsp:cNvPr id="0" name=""/>
        <dsp:cNvSpPr/>
      </dsp:nvSpPr>
      <dsp:spPr>
        <a:xfrm>
          <a:off x="198523" y="244307"/>
          <a:ext cx="1355905" cy="13559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75872-BE04-47EE-9D52-D85E0D2F3ED0}">
      <dsp:nvSpPr>
        <dsp:cNvPr id="0" name=""/>
        <dsp:cNvSpPr/>
      </dsp:nvSpPr>
      <dsp:spPr>
        <a:xfrm>
          <a:off x="1804348" y="0"/>
          <a:ext cx="1750702" cy="4071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Exchange terms including </a:t>
          </a:r>
          <a:r>
            <a:rPr lang="en-US" sz="1600" kern="1200" err="1"/>
            <a:t>pions</a:t>
          </a:r>
          <a:endParaRPr lang="en-US" sz="1600" kern="1200"/>
        </a:p>
      </dsp:txBody>
      <dsp:txXfrm>
        <a:off x="1804348" y="1628715"/>
        <a:ext cx="1750702" cy="1628715"/>
      </dsp:txXfrm>
    </dsp:sp>
    <dsp:sp modelId="{A8FBC0A9-035D-4D76-8C03-29617E25E333}">
      <dsp:nvSpPr>
        <dsp:cNvPr id="0" name=""/>
        <dsp:cNvSpPr/>
      </dsp:nvSpPr>
      <dsp:spPr>
        <a:xfrm>
          <a:off x="2001747" y="244307"/>
          <a:ext cx="1355905" cy="13559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4C7E-7856-4DC5-8F40-0D52CEEFF515}">
      <dsp:nvSpPr>
        <dsp:cNvPr id="0" name=""/>
        <dsp:cNvSpPr/>
      </dsp:nvSpPr>
      <dsp:spPr>
        <a:xfrm>
          <a:off x="3607572" y="0"/>
          <a:ext cx="1750702" cy="4071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Bogolyubov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Pairing </a:t>
          </a:r>
        </a:p>
      </dsp:txBody>
      <dsp:txXfrm>
        <a:off x="3607572" y="1628715"/>
        <a:ext cx="1750702" cy="1628715"/>
      </dsp:txXfrm>
    </dsp:sp>
    <dsp:sp modelId="{17CF20F6-2464-45AF-8F63-FD097883DF2D}">
      <dsp:nvSpPr>
        <dsp:cNvPr id="0" name=""/>
        <dsp:cNvSpPr/>
      </dsp:nvSpPr>
      <dsp:spPr>
        <a:xfrm>
          <a:off x="3804970" y="244307"/>
          <a:ext cx="1355905" cy="13559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16A71-CB13-4392-A339-4BBD2500402A}">
      <dsp:nvSpPr>
        <dsp:cNvPr id="0" name=""/>
        <dsp:cNvSpPr/>
      </dsp:nvSpPr>
      <dsp:spPr>
        <a:xfrm>
          <a:off x="214375" y="3257431"/>
          <a:ext cx="4930648" cy="610768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13AC4-C525-E443-B1FB-8CD2BBE7BD3B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9C555-AE04-0843-B4EC-C21F62BB3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6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the </a:t>
            </a:r>
            <a:r>
              <a:rPr lang="en-US" dirty="0" err="1"/>
              <a:t>fourier</a:t>
            </a:r>
            <a:r>
              <a:rPr lang="en-US" dirty="0"/>
              <a:t> transform of the weak form factor</a:t>
            </a:r>
          </a:p>
          <a:p>
            <a:r>
              <a:rPr lang="en-US" dirty="0"/>
              <a:t>Neutrino scattering cross section goes like F^2</a:t>
            </a:r>
          </a:p>
          <a:p>
            <a:r>
              <a:rPr lang="en-US" dirty="0"/>
              <a:t>PREXII rapidly changes electron spins to get Apv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4B460-BB6C-4386-8406-BE84CCCFAE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Uncertainty quoted is combined from systematic and statistical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4B460-BB6C-4386-8406-BE84CCCFAE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78D693-BA62-1E4A-A3D2-53CDC72A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4" y="253920"/>
            <a:ext cx="11740585" cy="6604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832" y="1981872"/>
            <a:ext cx="5107093" cy="1559401"/>
          </a:xfrm>
        </p:spPr>
        <p:txBody>
          <a:bodyPr lIns="0" tIns="0" rIns="0" bIns="0" anchor="t" anchorCtr="0">
            <a:normAutofit/>
          </a:bodyPr>
          <a:lstStyle>
            <a:lvl1pPr algn="l" fontAlgn="t">
              <a:lnSpc>
                <a:spcPct val="100000"/>
              </a:lnSpc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561746"/>
            <a:ext cx="5107093" cy="646853"/>
          </a:xfrm>
        </p:spPr>
        <p:txBody>
          <a:bodyPr lIns="0" tIns="0" rIns="0" bIns="0"/>
          <a:lstStyle>
            <a:lvl1pPr marL="0" indent="0" algn="l">
              <a:buNone/>
              <a:defRPr sz="2133" b="0" i="0">
                <a:solidFill>
                  <a:schemeClr val="bg1"/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presenter or presenting org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57AE5-8F4A-FA4E-90E4-E2EE525E9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920"/>
            <a:ext cx="4441952" cy="203967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00446-DC24-2642-A21F-0BEA00731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4396170"/>
            <a:ext cx="3618807" cy="324812"/>
          </a:xfrm>
        </p:spPr>
        <p:txBody>
          <a:bodyPr lIns="0" tIns="0" rIns="0" bIns="0"/>
          <a:lstStyle>
            <a:lvl1pPr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the date of the presentation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AE9854-7A76-C34E-9D7F-DE749A698C73}"/>
              </a:ext>
            </a:extLst>
          </p:cNvPr>
          <p:cNvSpPr txBox="1">
            <a:spLocks/>
          </p:cNvSpPr>
          <p:nvPr/>
        </p:nvSpPr>
        <p:spPr>
          <a:xfrm>
            <a:off x="11606785" y="6465497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/>
        </p:nvSpPr>
        <p:spPr>
          <a:xfrm>
            <a:off x="10765536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5/12/25</a:t>
            </a:fld>
            <a:endParaRPr lang="en-US" sz="933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15BFA-90C1-0F46-AAA7-8C67D48F4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520163"/>
            <a:ext cx="3462867" cy="505883"/>
          </a:xfrm>
        </p:spPr>
        <p:txBody>
          <a:bodyPr lIns="0" tIns="0" rIns="0" bIns="0" anchor="t" anchorCtr="0"/>
          <a:lstStyle>
            <a:lvl1pPr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2pPr>
            <a:lvl3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3pPr>
            <a:lvl4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add LA-UR number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14CA33-8F7C-674C-8C40-9D83B5A1C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36" y="6335201"/>
            <a:ext cx="797465" cy="366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5E8F88-2F04-A24D-B64D-D31A64C16106}"/>
              </a:ext>
            </a:extLst>
          </p:cNvPr>
          <p:cNvSpPr txBox="1"/>
          <p:nvPr/>
        </p:nvSpPr>
        <p:spPr>
          <a:xfrm>
            <a:off x="1224910" y="6479877"/>
            <a:ext cx="5184345" cy="102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Triad National Security, LLC, for the U.S. Department of Energy’s NNSA.</a:t>
            </a:r>
          </a:p>
        </p:txBody>
      </p:sp>
    </p:spTree>
    <p:extLst>
      <p:ext uri="{BB962C8B-B14F-4D97-AF65-F5344CB8AC3E}">
        <p14:creationId xmlns:p14="http://schemas.microsoft.com/office/powerpoint/2010/main" val="209897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Area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46214E2-32D4-424B-9DE1-4EDE44296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24001"/>
            <a:ext cx="512064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40E4E95-1B27-5348-9471-7BB69800E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B65E676-959E-0E41-8EAD-45D6F7E076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1760" y="1524001"/>
            <a:ext cx="512064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1900B1-3D44-764E-9A42-70386E05E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2011680"/>
            <a:ext cx="5120640" cy="4046357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685422-C0F4-174C-BFA6-015246A3D4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1760" y="2011680"/>
            <a:ext cx="5120640" cy="4046357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6268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s and Tex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D7D689-7F2D-0348-816C-97C77A8D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DB2A39F7-5A62-2B4C-A657-BD57B5768EF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" y="1524000"/>
            <a:ext cx="4913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CCEB416-B433-8F46-8DFF-FFAC7ACCA5F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693920"/>
            <a:ext cx="4913376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6B16311-DD9F-7D43-964B-E92B217DC3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" y="5120640"/>
            <a:ext cx="491337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023AA45D-8199-F644-847B-E64A5EC3FB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4328160"/>
            <a:ext cx="491337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2652C890-3579-2E47-9AB6-1D78A5E4764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669024" y="1524000"/>
            <a:ext cx="4913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D1D0C09-D811-144F-BEBD-275B6A1207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69024" y="4693920"/>
            <a:ext cx="4913376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2213ED2D-D77F-7D49-9E2D-96B09A5A75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9024" y="5120640"/>
            <a:ext cx="491337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5AA83665-F240-0345-B903-C8950DEFAF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69024" y="4328160"/>
            <a:ext cx="491337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763047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3F276B-7B5E-4A45-AB9F-2B475F2AE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524000"/>
            <a:ext cx="332437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0E9DEE-404F-3B49-8159-94FE1CD373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7A3DBA4-BE0E-254D-B5C0-8A64DDD66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41D2BBC2-2746-3640-A719-673E2A8446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89502A4B-C79D-094E-AB5C-63DF6E12EF8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36533" y="1524000"/>
            <a:ext cx="332841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EAC29D9-3DBA-0242-8290-359D5CA84B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47989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F9A309D-AA80-C54C-9A92-012D53D91C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47989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3EA5BB2-66F6-4F44-964B-E9F9D73F21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7988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98309A4-718B-084E-8229-17E4D40AEA4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251489" y="1524000"/>
            <a:ext cx="3328416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6A0BC0D-8996-364B-A361-13CBBB9B47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65036" y="469392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D60D97D-2394-F140-9FBA-975ED64074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66176" y="5120640"/>
            <a:ext cx="3328416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AA90BFA-AE15-3049-88D8-EA2FDB94E7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64089" y="4328160"/>
            <a:ext cx="3328416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2049913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">
          <p15:clr>
            <a:srgbClr val="FBAE40"/>
          </p15:clr>
        </p15:guide>
        <p15:guide id="2" pos="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61FE822B-AC64-EF4D-8FBA-F5A67DA6075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09600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55F05C8A-25A6-8743-93FA-19E18F32CEE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9600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FCE87CD-A10E-D049-9E39-8C800BEF41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7B382B21-A741-2447-9794-C4BAAA2A34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819E2C4F-8306-5F45-9827-3921D5E3E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D4247F89-81E5-374A-93B4-95F0EBEEB19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467947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7F65FAA-0013-D547-8E1C-08509B0C97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467947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E0CC8275-50BB-9D46-8CBD-03E17397C1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67947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7B4D06-BD92-7545-B5A7-8502A75042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67947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CF4ED884-6C25-824B-BDBF-AF0431A66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312747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A0BC496-BA6C-7C4D-AC5E-A59885AE42A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12747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7D1AADA-118E-BE41-B80B-51BBD18F65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12747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4E11C2-3904-B24A-8E60-8EA03D6D30B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12747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7E6B775-F183-E24D-B8C8-C5A9D75E35B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9144000" y="1524000"/>
            <a:ext cx="2438400" cy="2706624"/>
          </a:xfr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BA052C5-1320-4341-BC7F-17F881F3CCB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144000" y="469392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BD7FEF4-B67E-064E-B1C5-49DA8EA685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144000" y="5120640"/>
            <a:ext cx="24384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F1030E4-D0AC-614F-A18A-3872122286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44000" y="4328160"/>
            <a:ext cx="24384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744310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 White_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C70A86-A745-E949-B1D0-41B5D2173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74AFBB-4A85-9144-9EB0-15F9294B61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" y="1524000"/>
            <a:ext cx="10972800" cy="4141621"/>
          </a:xfrm>
        </p:spPr>
        <p:txBody>
          <a:bodyPr/>
          <a:lstStyle>
            <a:lvl1pPr>
              <a:buNone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graph, photo, or data visualization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0B3C679-22DF-8940-B381-273549871C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862323"/>
            <a:ext cx="10972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1237F-D7E9-904A-BC33-1E69BDE7303D}"/>
              </a:ext>
            </a:extLst>
          </p:cNvPr>
          <p:cNvSpPr/>
          <p:nvPr/>
        </p:nvSpPr>
        <p:spPr>
          <a:xfrm>
            <a:off x="-1109514" y="1"/>
            <a:ext cx="754145" cy="754145"/>
          </a:xfrm>
          <a:prstGeom prst="rect">
            <a:avLst/>
          </a:prstGeom>
          <a:solidFill>
            <a:srgbClr val="0A19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B0030-82A1-3149-AAC5-8B912D85AC60}"/>
              </a:ext>
            </a:extLst>
          </p:cNvPr>
          <p:cNvSpPr/>
          <p:nvPr/>
        </p:nvSpPr>
        <p:spPr>
          <a:xfrm>
            <a:off x="-1109514" y="1332324"/>
            <a:ext cx="754145" cy="754145"/>
          </a:xfrm>
          <a:prstGeom prst="rect">
            <a:avLst/>
          </a:prstGeom>
          <a:solidFill>
            <a:srgbClr val="1A70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678108-D8E6-6F48-9E71-79B4060AB9EF}"/>
              </a:ext>
            </a:extLst>
          </p:cNvPr>
          <p:cNvSpPr/>
          <p:nvPr/>
        </p:nvSpPr>
        <p:spPr>
          <a:xfrm>
            <a:off x="-1109514" y="2714922"/>
            <a:ext cx="754145" cy="754145"/>
          </a:xfrm>
          <a:prstGeom prst="rect">
            <a:avLst/>
          </a:prstGeom>
          <a:solidFill>
            <a:srgbClr val="00AA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500438-DFE5-1541-A57C-CCDAE308867C}"/>
              </a:ext>
            </a:extLst>
          </p:cNvPr>
          <p:cNvSpPr/>
          <p:nvPr/>
        </p:nvSpPr>
        <p:spPr>
          <a:xfrm>
            <a:off x="-1109514" y="4097521"/>
            <a:ext cx="754145" cy="754145"/>
          </a:xfrm>
          <a:prstGeom prst="rect">
            <a:avLst/>
          </a:prstGeom>
          <a:solidFill>
            <a:srgbClr val="FF9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0A870-4CCE-B041-ADAA-FFD498F6B5DE}"/>
              </a:ext>
            </a:extLst>
          </p:cNvPr>
          <p:cNvSpPr txBox="1"/>
          <p:nvPr/>
        </p:nvSpPr>
        <p:spPr>
          <a:xfrm>
            <a:off x="-2379527" y="-953888"/>
            <a:ext cx="202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LANL-APPROVED </a:t>
            </a: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AD157-F0FF-E841-B877-5FF726EE6DB4}"/>
              </a:ext>
            </a:extLst>
          </p:cNvPr>
          <p:cNvSpPr txBox="1"/>
          <p:nvPr/>
        </p:nvSpPr>
        <p:spPr>
          <a:xfrm>
            <a:off x="-2812573" y="-3329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COLOR: ULTRAMARINE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F9DA1-1206-D94F-936A-8C56D3FA0437}"/>
              </a:ext>
            </a:extLst>
          </p:cNvPr>
          <p:cNvSpPr txBox="1"/>
          <p:nvPr/>
        </p:nvSpPr>
        <p:spPr>
          <a:xfrm>
            <a:off x="-2812573" y="1316423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COLOR: BLUE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8CEFD-1271-3F43-A3DB-664C3A2A6F61}"/>
              </a:ext>
            </a:extLst>
          </p:cNvPr>
          <p:cNvSpPr txBox="1"/>
          <p:nvPr/>
        </p:nvSpPr>
        <p:spPr>
          <a:xfrm>
            <a:off x="-2812573" y="2711591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GREEN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C2957-98B7-7447-A979-8F5F9439F931}"/>
              </a:ext>
            </a:extLst>
          </p:cNvPr>
          <p:cNvSpPr txBox="1"/>
          <p:nvPr/>
        </p:nvSpPr>
        <p:spPr>
          <a:xfrm>
            <a:off x="-2812573" y="4106758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ORANGE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D5F0D-5C60-5143-BF1E-4A0546C4287F}"/>
              </a:ext>
            </a:extLst>
          </p:cNvPr>
          <p:cNvSpPr/>
          <p:nvPr/>
        </p:nvSpPr>
        <p:spPr>
          <a:xfrm>
            <a:off x="-1109514" y="5541578"/>
            <a:ext cx="754145" cy="7541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6A2F-D5F2-CB4B-A618-B3021CB6FE30}"/>
              </a:ext>
            </a:extLst>
          </p:cNvPr>
          <p:cNvSpPr txBox="1"/>
          <p:nvPr/>
        </p:nvSpPr>
        <p:spPr>
          <a:xfrm>
            <a:off x="-2812573" y="5550815"/>
            <a:ext cx="174393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MONOCHROMATIC: GREY</a:t>
            </a:r>
          </a:p>
        </p:txBody>
      </p:sp>
    </p:spTree>
    <p:extLst>
      <p:ext uri="{BB962C8B-B14F-4D97-AF65-F5344CB8AC3E}">
        <p14:creationId xmlns:p14="http://schemas.microsoft.com/office/powerpoint/2010/main" val="2717774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ackground 2_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289977">
              <a:buClr>
                <a:srgbClr val="3296DC"/>
              </a:buClr>
              <a:buFont typeface="+mj-lt"/>
              <a:buAutoNum type="arabicPeriod"/>
              <a:tabLst/>
              <a:defRPr/>
            </a:lvl1pPr>
            <a:lvl2pPr marL="611702" indent="-306910">
              <a:buClr>
                <a:srgbClr val="3296DC"/>
              </a:buClr>
              <a:buFont typeface="+mj-lt"/>
              <a:buAutoNum type="arabicPeriod"/>
              <a:tabLst/>
              <a:defRPr/>
            </a:lvl2pPr>
            <a:lvl3pPr marL="916494" indent="-304792">
              <a:buClr>
                <a:srgbClr val="3296DC"/>
              </a:buClr>
              <a:buFont typeface="+mj-lt"/>
              <a:buAutoNum type="arabicPeriod"/>
              <a:tabLst/>
              <a:defRPr/>
            </a:lvl3pPr>
            <a:lvl4pPr marL="2061582" indent="-232828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0523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7596-0BED-488C-BAAF-520244E26CC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1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2D59-2C9A-B497-72DF-8BBAA5E1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2434F-5FFD-48AD-E335-DD9965513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A4C3B-43A2-3179-2FC6-3E527A07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7596-0BED-488C-BAAF-520244E26CC3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6528A-7F69-EBF0-75AC-EFCEA34C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C619D-EBAC-7AC4-9113-AFB2EA02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63DF-3251-420F-A578-21A9F508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42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5BDFE-288F-694A-8F3E-5EA7C70FB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8900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Title, Table of Contents, or Agenda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43AE689-5E80-EF4B-BEB2-12EB7E2E7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F08DEE9-E8E9-294E-AFDB-272348017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3042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515D795-953A-8047-83C7-D0752DBDB0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475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C01086B-B4A6-8A48-849F-4A810C93B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5225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2E775BD-5F42-B44F-98CB-85BE7A979F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35452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266F9AF-0547-674E-8536-FB560908A4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8191" y="2713840"/>
            <a:ext cx="1465072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F14FC34-4139-5E42-8B4C-3D14628AB15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562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C51006D-405B-1540-844A-A08EDAFBA8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5695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B91A61BE-01BD-F145-9B92-D20E78E3DA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8258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5F2828C-B1EF-364B-8D48-33FAC26A31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721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D5B74BE-11D4-3E4C-AA8A-16543EABA1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67845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A61A0372-A989-7542-8743-212304AD19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33647" y="2119665"/>
            <a:ext cx="331500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70A5-083D-2649-B16E-E603A2ACAC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025" y="4056096"/>
            <a:ext cx="1463040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60BD62F-9DEA-AD47-9777-0410E222A0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491475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520748F-3B1C-7D44-9F74-07C77A95B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071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F05B3B-46BF-E34A-B6EB-3B5C40F9DF4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407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0A64131-E697-7142-892C-FECA1AF2C5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29600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F72F97E-E60E-FB4D-82AA-CB9ACA474A8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28311" y="4059936"/>
            <a:ext cx="1507501" cy="1718733"/>
          </a:xfrm>
        </p:spPr>
        <p:txBody>
          <a:bodyPr/>
          <a:lstStyle>
            <a:lvl1pPr marL="152396" indent="-152396">
              <a:tabLst/>
              <a:defRPr sz="1600"/>
            </a:lvl1pPr>
            <a:lvl2pPr marL="306910" indent="-154513">
              <a:tabLst/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/>
              <a:t>Click to add section summary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68960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-No Subhead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4000"/>
            <a:ext cx="16617696" cy="4260851"/>
          </a:xfrm>
        </p:spPr>
        <p:txBody>
          <a:bodyPr wrap="square"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bg1"/>
                </a:solidFill>
              </a:defRPr>
            </a:lvl1pPr>
            <a:lvl2pPr marL="613818" indent="-306910"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219170" indent="-302676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97827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 Statemen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7" y="0"/>
            <a:ext cx="5023103" cy="6858000"/>
          </a:xfrm>
          <a:noFill/>
          <a:ln>
            <a:noFill/>
          </a:ln>
        </p:spPr>
        <p:txBody>
          <a:bodyPr/>
          <a:lstStyle>
            <a:lvl1pPr>
              <a:buFontTx/>
              <a:buNone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3296A8-807F-5647-9E27-81056A808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504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6E7E14-724D-564D-8C8A-AA19AF322B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2146" y="5894428"/>
            <a:ext cx="2006751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950A1-C470-5C48-B92A-282D2269A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8499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_TOC or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304792">
              <a:buClr>
                <a:schemeClr val="bg1"/>
              </a:buClr>
              <a:tabLst/>
              <a:defRPr/>
            </a:lvl1pPr>
            <a:lvl2pPr marL="611702" indent="-306910">
              <a:buClr>
                <a:schemeClr val="bg1"/>
              </a:buClr>
              <a:buFont typeface="System Font Regular"/>
              <a:buChar char="⁃"/>
              <a:tabLst/>
              <a:defRPr/>
            </a:lvl2pPr>
            <a:lvl3pPr marL="916494" indent="-304792">
              <a:buClr>
                <a:schemeClr val="bg1"/>
              </a:buClr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892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2_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09600"/>
            <a:ext cx="10972800" cy="914400"/>
          </a:xfrm>
        </p:spPr>
        <p:txBody>
          <a:bodyPr anchor="t" anchorCtr="0"/>
          <a:lstStyle>
            <a:lvl1pPr algn="l"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10972800" cy="4267200"/>
          </a:xfrm>
        </p:spPr>
        <p:txBody>
          <a:bodyPr/>
          <a:lstStyle>
            <a:lvl1pPr marL="304792" indent="-289977">
              <a:buClr>
                <a:srgbClr val="3296DC"/>
              </a:buClr>
              <a:buFont typeface="+mj-lt"/>
              <a:buAutoNum type="arabicPeriod"/>
              <a:tabLst/>
              <a:defRPr/>
            </a:lvl1pPr>
            <a:lvl2pPr marL="611702" indent="-306910">
              <a:buClr>
                <a:srgbClr val="3296DC"/>
              </a:buClr>
              <a:buFont typeface="+mj-lt"/>
              <a:buAutoNum type="arabicPeriod"/>
              <a:tabLst/>
              <a:defRPr/>
            </a:lvl2pPr>
            <a:lvl3pPr marL="916494" indent="-304792">
              <a:buClr>
                <a:srgbClr val="3296DC"/>
              </a:buClr>
              <a:buFont typeface="+mj-lt"/>
              <a:buAutoNum type="arabicPeriod"/>
              <a:tabLst/>
              <a:defRPr/>
            </a:lvl3pPr>
            <a:lvl4pPr marL="2061582" indent="-232828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062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-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72800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4000"/>
            <a:ext cx="10972800" cy="4260851"/>
          </a:xfrm>
        </p:spPr>
        <p:txBody>
          <a:bodyPr wrap="square"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 marL="613818" indent="-306910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1219170" indent="-302676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4082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_w logo wtrm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CB73A-3EB2-0F4B-A749-FE602CE5F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t="3208" r="30052" b="19629"/>
          <a:stretch/>
        </p:blipFill>
        <p:spPr>
          <a:xfrm>
            <a:off x="4086577" y="-188728"/>
            <a:ext cx="8105424" cy="704672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68072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23999"/>
            <a:ext cx="10968072" cy="4267200"/>
          </a:xfrm>
        </p:spPr>
        <p:txBody>
          <a:bodyPr lIns="0" tIns="0" rIns="0" bIns="0">
            <a:noAutofit/>
          </a:bodyPr>
          <a:lstStyle>
            <a:lvl1pPr marL="306910" indent="-306910">
              <a:lnSpc>
                <a:spcPct val="100000"/>
              </a:lnSpc>
              <a:spcBef>
                <a:spcPts val="8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1EB0E6-A70D-CE45-BB73-DE0110A910ED}"/>
              </a:ext>
            </a:extLst>
          </p:cNvPr>
          <p:cNvSpPr txBox="1">
            <a:spLocks/>
          </p:cNvSpPr>
          <p:nvPr/>
        </p:nvSpPr>
        <p:spPr>
          <a:xfrm>
            <a:off x="11606785" y="6461336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7AA508B-E60F-E649-B511-759C564E884D}"/>
              </a:ext>
            </a:extLst>
          </p:cNvPr>
          <p:cNvSpPr txBox="1">
            <a:spLocks/>
          </p:cNvSpPr>
          <p:nvPr/>
        </p:nvSpPr>
        <p:spPr>
          <a:xfrm>
            <a:off x="10765536" y="6461760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5/12/25</a:t>
            </a:fld>
            <a:endParaRPr lang="en-US" sz="933"/>
          </a:p>
        </p:txBody>
      </p:sp>
    </p:spTree>
    <p:extLst>
      <p:ext uri="{BB962C8B-B14F-4D97-AF65-F5344CB8AC3E}">
        <p14:creationId xmlns:p14="http://schemas.microsoft.com/office/powerpoint/2010/main" val="269577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524001"/>
            <a:ext cx="10968073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10968072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2011681"/>
            <a:ext cx="10968072" cy="3875484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1972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 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8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ent with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7" y="0"/>
            <a:ext cx="5023103" cy="6858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/>
        </p:nvSpPr>
        <p:spPr>
          <a:xfrm>
            <a:off x="0" y="0"/>
            <a:ext cx="7168896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F54824-3A03-A745-AD49-C744B2A21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709C09F-8C0C-7248-AEB2-1C7859F51F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94CDEA-D510-9F45-84BD-82CAA8464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4A7A8-335B-174E-9471-7B8989F4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4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2 Photo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8898" y="3429000"/>
            <a:ext cx="5023103" cy="3429000"/>
          </a:xfrm>
          <a:noFill/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6" y="0"/>
            <a:ext cx="5023104" cy="3429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117486-5C49-E242-8CBE-03C8F8711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E409C5D-AFD1-7745-A713-F12280BE81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46F9CE-9C02-284E-A17F-0C31F82B2F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/>
            </a:lvl1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7587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ent with 2 Photos and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8897" y="3429000"/>
            <a:ext cx="5023104" cy="3429000"/>
          </a:xfrm>
          <a:noFill/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/>
        </p:nvSpPr>
        <p:spPr>
          <a:xfrm>
            <a:off x="0" y="0"/>
            <a:ext cx="7168896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8896" y="0"/>
            <a:ext cx="5023104" cy="3429000"/>
          </a:xfrm>
          <a:noFill/>
          <a:ln>
            <a:noFill/>
          </a:ln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25C079B-5F34-5149-9937-5E0A7D1910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09600"/>
            <a:ext cx="6031157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add a brief slide 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2C113B2A-25B6-4D4F-BE66-8FD128DADF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146" y="5894428"/>
            <a:ext cx="2007005" cy="56690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33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511911-ADCF-3F4A-9C7A-1469A5E074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524000"/>
            <a:ext cx="6034617" cy="4260851"/>
          </a:xfrm>
        </p:spPr>
        <p:txBody>
          <a:bodyPr lIns="0" tIns="0" rIns="0" bIns="0">
            <a:noAutofit/>
          </a:bodyPr>
          <a:lstStyle>
            <a:lvl1pPr marL="243834" indent="-243834">
              <a:lnSpc>
                <a:spcPct val="100000"/>
              </a:lnSpc>
              <a:spcBef>
                <a:spcPts val="8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first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7184-67F4-D44E-A683-638A4BD0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437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C9D7-E9D0-FF4B-A8C0-A88200BA90FB}"/>
              </a:ext>
            </a:extLst>
          </p:cNvPr>
          <p:cNvSpPr txBox="1">
            <a:spLocks/>
          </p:cNvSpPr>
          <p:nvPr/>
        </p:nvSpPr>
        <p:spPr>
          <a:xfrm>
            <a:off x="11610910" y="6461336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/>
        </p:nvSpPr>
        <p:spPr>
          <a:xfrm>
            <a:off x="10769181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5/12/25</a:t>
            </a:fld>
            <a:endParaRPr lang="en-US" sz="93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DB747-6C5D-1648-A189-AC12B7E178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8913" y="6415196"/>
            <a:ext cx="1377695" cy="2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000F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6910" indent="-296326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13818" indent="-30691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8610" indent="-309026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19170" indent="-30267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A08365-AEEB-3D48-A287-0A6C23C5D3D6}"/>
              </a:ext>
            </a:extLst>
          </p:cNvPr>
          <p:cNvSpPr txBox="1">
            <a:spLocks/>
          </p:cNvSpPr>
          <p:nvPr/>
        </p:nvSpPr>
        <p:spPr>
          <a:xfrm>
            <a:off x="11606785" y="6465497"/>
            <a:ext cx="293980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33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933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933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198D408-451C-7649-B63F-9BB20EE7A64E}"/>
              </a:ext>
            </a:extLst>
          </p:cNvPr>
          <p:cNvSpPr txBox="1">
            <a:spLocks/>
          </p:cNvSpPr>
          <p:nvPr/>
        </p:nvSpPr>
        <p:spPr>
          <a:xfrm>
            <a:off x="10765536" y="6461336"/>
            <a:ext cx="813219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933" smtClean="0"/>
              <a:pPr/>
              <a:t>5/12/25</a:t>
            </a:fld>
            <a:endParaRPr lang="en-US" sz="933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9391D-1BCF-B249-A015-254233AE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515600" cy="89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2BBD0-F847-394A-96EA-C2F6C3D00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515600" cy="4349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0E74A-F632-C648-A3E6-DE91F9708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2" y="6412312"/>
            <a:ext cx="1383109" cy="2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294210" algn="l" defTabSz="1219170" rtl="0" eaLnBrk="1" latinLnBrk="0" hangingPunct="1">
        <a:lnSpc>
          <a:spcPct val="100000"/>
        </a:lnSpc>
        <a:spcBef>
          <a:spcPts val="800"/>
        </a:spcBef>
        <a:buClr>
          <a:schemeClr val="bg1"/>
        </a:buClr>
        <a:buFont typeface="Arial" panose="020B0604020202020204" pitchFamily="34" charset="0"/>
        <a:buChar char="•"/>
        <a:tabLst/>
        <a:defRPr sz="2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11702" indent="-306910" algn="l" defTabSz="121917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SzPct val="100000"/>
        <a:buFont typeface="System Font Regular"/>
        <a:buChar char="–"/>
        <a:tabLst/>
        <a:defRPr sz="2133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6494" indent="-304792" algn="l" defTabSz="1219170" rtl="0" eaLnBrk="1" latinLnBrk="0" hangingPunct="1">
        <a:lnSpc>
          <a:spcPct val="90000"/>
        </a:lnSpc>
        <a:spcBef>
          <a:spcPts val="667"/>
        </a:spcBef>
        <a:buClr>
          <a:schemeClr val="bg1"/>
        </a:buClr>
        <a:buFont typeface="Wingdings" pitchFamily="2" charset="2"/>
        <a:buChar char="§"/>
        <a:tabLst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23403" indent="-306910" algn="l" defTabSz="1219170" rtl="0" eaLnBrk="1" latinLnBrk="0" hangingPunct="1">
        <a:lnSpc>
          <a:spcPct val="90000"/>
        </a:lnSpc>
        <a:spcBef>
          <a:spcPts val="667"/>
        </a:spcBef>
        <a:buClr>
          <a:schemeClr val="bg1"/>
        </a:buClr>
        <a:buSzPct val="100000"/>
        <a:buFont typeface="System Font Regular"/>
        <a:buChar char="–"/>
        <a:tabLst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Wingdings" pitchFamily="2" charset="2"/>
        <a:buChar char="q"/>
        <a:defRPr sz="2133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compose.obspm.fr/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CA3E-9575-671E-87D0-AE72053C7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832" y="1981872"/>
            <a:ext cx="5107093" cy="1559401"/>
          </a:xfrm>
        </p:spPr>
        <p:txBody>
          <a:bodyPr anchor="t">
            <a:normAutofit/>
          </a:bodyPr>
          <a:lstStyle/>
          <a:p>
            <a:r>
              <a:rPr lang="en-US"/>
              <a:t>Density Functional Theory and the Nuclear 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CD2B2-51C8-0E98-811F-A219496CA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61746"/>
            <a:ext cx="5107093" cy="6468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Brendan Reed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EBCBE8-02DF-67F3-D3CB-E87698340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4396170"/>
            <a:ext cx="3618807" cy="324812"/>
          </a:xfrm>
        </p:spPr>
        <p:txBody>
          <a:bodyPr/>
          <a:lstStyle/>
          <a:p>
            <a:r>
              <a:rPr lang="en-US"/>
              <a:t>2025 Frontiers Summer School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9051FD-B5E4-8BEF-E9D3-3EA1EFED24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5520163"/>
            <a:ext cx="3462867" cy="505883"/>
          </a:xfrm>
        </p:spPr>
        <p:txBody>
          <a:bodyPr/>
          <a:lstStyle/>
          <a:p>
            <a:pPr marL="306705" indent="-295910"/>
            <a:r>
              <a:rPr lang="en-US" sz="1300" dirty="0">
                <a:latin typeface="Arial"/>
                <a:cs typeface="Arial"/>
              </a:rPr>
              <a:t>LA-UR-25-24566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473E1-9DD0-19D1-ACC7-898927AC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34" y="108638"/>
            <a:ext cx="2819794" cy="43249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026" name="Picture 2" descr="European Astronomers Zoom in on Enigmatic Crab Pulsar | Sci.News">
            <a:extLst>
              <a:ext uri="{FF2B5EF4-FFF2-40B4-BE49-F238E27FC236}">
                <a16:creationId xmlns:a16="http://schemas.microsoft.com/office/drawing/2014/main" id="{51CA042A-E28B-BC8B-6AB4-58975FD2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402" y="108638"/>
            <a:ext cx="2411852" cy="2411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F099C-DCD6-B19B-1C9C-679A16FA2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767" y="4558576"/>
            <a:ext cx="3759233" cy="2265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85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B8A11-CB17-A590-ED2C-6C775E95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6185-B20F-60AD-5806-52C9C22B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Compressible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FDCCA-73BF-815A-D187-AB7E8D1C2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</p:spPr>
            <p:txBody>
              <a:bodyPr/>
              <a:lstStyle/>
              <a:p>
                <a:r>
                  <a:rPr lang="en-US"/>
                  <a:t>Want something that works for arbitrary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asymmetry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Continuous equation for nuclear matter</a:t>
                </a:r>
              </a:p>
              <a:p>
                <a:r>
                  <a:rPr lang="en-US"/>
                  <a:t>Separate temperature dependent part from other part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FDCCA-73BF-815A-D187-AB7E8D1C2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  <a:blipFill>
                <a:blip r:embed="rId2"/>
                <a:stretch>
                  <a:fillRect l="-1444" t="-1931" b="-8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7669-D4D6-7FBB-F9AE-C92803C206CA}"/>
                  </a:ext>
                </a:extLst>
              </p:cNvPr>
              <p:cNvSpPr txBox="1"/>
              <p:nvPr/>
            </p:nvSpPr>
            <p:spPr>
              <a:xfrm>
                <a:off x="567560" y="3429000"/>
                <a:ext cx="9816855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𝑓𝑖𝑛𝑖𝑡𝑒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7669-D4D6-7FBB-F9AE-C92803C2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60" y="3429000"/>
                <a:ext cx="9816855" cy="1033553"/>
              </a:xfrm>
              <a:prstGeom prst="rect">
                <a:avLst/>
              </a:prstGeom>
              <a:blipFill>
                <a:blip r:embed="rId3"/>
                <a:stretch>
                  <a:fillRect l="-517" t="-122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70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C530-54A1-3D63-3BD9-E34C28CA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9881C71-8D86-139F-4623-238B5D291885}"/>
              </a:ext>
            </a:extLst>
          </p:cNvPr>
          <p:cNvSpPr/>
          <p:nvPr/>
        </p:nvSpPr>
        <p:spPr>
          <a:xfrm>
            <a:off x="6096000" y="3145536"/>
            <a:ext cx="4599432" cy="16824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B618D-DFEB-50DF-85F8-40957C66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Compressible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5CD35-5A5B-D3EF-DB61-138EDBFA1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</p:spPr>
            <p:txBody>
              <a:bodyPr/>
              <a:lstStyle/>
              <a:p>
                <a:r>
                  <a:rPr lang="en-US"/>
                  <a:t>Want something that works for arbitrary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asymmetry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Continuous equation for nuclear matter</a:t>
                </a:r>
              </a:p>
              <a:p>
                <a:r>
                  <a:rPr lang="en-US"/>
                  <a:t>Separate temperature dependent part from other part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5CD35-5A5B-D3EF-DB61-138EDBFA1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  <a:blipFill>
                <a:blip r:embed="rId2"/>
                <a:stretch>
                  <a:fillRect l="-1444" t="-1931" b="-8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91301-BB96-7E53-79A5-5F694A2CD2F0}"/>
                  </a:ext>
                </a:extLst>
              </p:cNvPr>
              <p:cNvSpPr txBox="1"/>
              <p:nvPr/>
            </p:nvSpPr>
            <p:spPr>
              <a:xfrm>
                <a:off x="609600" y="3429000"/>
                <a:ext cx="9816855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𝑓𝑖𝑛𝑖𝑡𝑒</m:t>
                          </m:r>
                        </m:e>
                      </m: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91301-BB96-7E53-79A5-5F694A2C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9000"/>
                <a:ext cx="9816855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84A70C3-644C-427A-01F0-26BC115AFCD5}"/>
              </a:ext>
            </a:extLst>
          </p:cNvPr>
          <p:cNvSpPr txBox="1"/>
          <p:nvPr/>
        </p:nvSpPr>
        <p:spPr>
          <a:xfrm>
            <a:off x="9409176" y="4791737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Complicated, useful in proto-NSs, BNS collisions, and supernovae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0A3BE-9A28-DF2E-5A76-3B0DD4B0C1ED}"/>
                  </a:ext>
                </a:extLst>
              </p:cNvPr>
              <p:cNvSpPr txBox="1"/>
              <p:nvPr/>
            </p:nvSpPr>
            <p:spPr>
              <a:xfrm>
                <a:off x="7237476" y="5057001"/>
                <a:ext cx="14275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≈240</m:t>
                    </m:r>
                  </m:oMath>
                </a14:m>
                <a:r>
                  <a:rPr lang="en-US"/>
                  <a:t> MeV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0A3BE-9A28-DF2E-5A76-3B0DD4B0C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476" y="5057001"/>
                <a:ext cx="1427570" cy="276999"/>
              </a:xfrm>
              <a:prstGeom prst="rect">
                <a:avLst/>
              </a:prstGeom>
              <a:blipFill>
                <a:blip r:embed="rId4"/>
                <a:stretch>
                  <a:fillRect l="-5983" t="-28889" r="-982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926A9-2C11-71EE-8EDA-ED0C342E7504}"/>
                  </a:ext>
                </a:extLst>
              </p:cNvPr>
              <p:cNvSpPr txBox="1"/>
              <p:nvPr/>
            </p:nvSpPr>
            <p:spPr>
              <a:xfrm>
                <a:off x="7289798" y="5334000"/>
                <a:ext cx="13752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/>
                  <a:t> MeV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C926A9-2C11-71EE-8EDA-ED0C342E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798" y="5334000"/>
                <a:ext cx="1375248" cy="276999"/>
              </a:xfrm>
              <a:prstGeom prst="rect">
                <a:avLst/>
              </a:prstGeom>
              <a:blipFill>
                <a:blip r:embed="rId5"/>
                <a:stretch>
                  <a:fillRect l="-6222" t="-28889" r="-102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58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B5A0-0A1C-9189-5287-429C02BA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13E3-596B-B5C3-55A7-F166E3DF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Compressible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D7FA0-2204-C6D2-945A-A22F5D70E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</p:spPr>
            <p:txBody>
              <a:bodyPr/>
              <a:lstStyle/>
              <a:p>
                <a:r>
                  <a:rPr lang="en-US"/>
                  <a:t>Want something that works for arbitrary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asymmetry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Continuous equation for nuclear matter</a:t>
                </a:r>
              </a:p>
              <a:p>
                <a:r>
                  <a:rPr lang="en-US"/>
                  <a:t>Separate temperature dependent part from other part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D7FA0-2204-C6D2-945A-A22F5D70E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  <a:blipFill>
                <a:blip r:embed="rId2"/>
                <a:stretch>
                  <a:fillRect l="-1444" t="-1931" b="-8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13D90-DB80-72A7-57EE-7B0F3893BBD6}"/>
                  </a:ext>
                </a:extLst>
              </p:cNvPr>
              <p:cNvSpPr txBox="1"/>
              <p:nvPr/>
            </p:nvSpPr>
            <p:spPr>
              <a:xfrm>
                <a:off x="609600" y="3429000"/>
                <a:ext cx="9816855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𝑓𝑖𝑛𝑖𝑡𝑒</m:t>
                          </m:r>
                        </m:e>
                      </m: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313D90-DB80-72A7-57EE-7B0F3893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9000"/>
                <a:ext cx="9816855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2971E5D-906B-FF49-A81F-1B456A59617D}"/>
              </a:ext>
            </a:extLst>
          </p:cNvPr>
          <p:cNvSpPr/>
          <p:nvPr/>
        </p:nvSpPr>
        <p:spPr>
          <a:xfrm>
            <a:off x="2151888" y="3191256"/>
            <a:ext cx="4599432" cy="16824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36529-3BD3-4A4D-E571-431B7E80FFDE}"/>
              </a:ext>
            </a:extLst>
          </p:cNvPr>
          <p:cNvSpPr txBox="1"/>
          <p:nvPr/>
        </p:nvSpPr>
        <p:spPr>
          <a:xfrm>
            <a:off x="2523744" y="5212080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Focus on this part</a:t>
            </a:r>
          </a:p>
        </p:txBody>
      </p:sp>
    </p:spTree>
    <p:extLst>
      <p:ext uri="{BB962C8B-B14F-4D97-AF65-F5344CB8AC3E}">
        <p14:creationId xmlns:p14="http://schemas.microsoft.com/office/powerpoint/2010/main" val="125262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7CF0-BBEC-EAB3-046A-695EF596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Nuclear Equation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566B-EFCA-C096-E2EA-B112AA3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1246632"/>
          </a:xfrm>
        </p:spPr>
        <p:txBody>
          <a:bodyPr/>
          <a:lstStyle/>
          <a:p>
            <a:r>
              <a:rPr lang="en-US"/>
              <a:t>Taylor expand in powers of nuclear asymmetry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5604ED-2A74-ECD7-7B04-13DD624BA606}"/>
                  </a:ext>
                </a:extLst>
              </p:cNvPr>
              <p:cNvSpPr txBox="1"/>
              <p:nvPr/>
            </p:nvSpPr>
            <p:spPr>
              <a:xfrm>
                <a:off x="2611713" y="2796664"/>
                <a:ext cx="6968574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ℴ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5604ED-2A74-ECD7-7B04-13DD624B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13" y="2796664"/>
                <a:ext cx="6968574" cy="1033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7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C828-0289-02E8-FDE0-3F080CE28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2FB7-464E-350E-D9CF-64D45FAB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Nuclear Equation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975B-FC0D-AD21-9E0F-DC529F0F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1246632"/>
          </a:xfrm>
        </p:spPr>
        <p:txBody>
          <a:bodyPr/>
          <a:lstStyle/>
          <a:p>
            <a:r>
              <a:rPr lang="en-US"/>
              <a:t>Taylor expand in powers of nuclear asymmetry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69533D-FDB3-735C-C6C5-6FAD22811361}"/>
                  </a:ext>
                </a:extLst>
              </p:cNvPr>
              <p:cNvSpPr txBox="1"/>
              <p:nvPr/>
            </p:nvSpPr>
            <p:spPr>
              <a:xfrm>
                <a:off x="2611713" y="2796664"/>
                <a:ext cx="6968574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ℴ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69533D-FDB3-735C-C6C5-6FAD2281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13" y="2796664"/>
                <a:ext cx="6968574" cy="1033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0C8CAB7-4112-FD97-B815-A38080DEFD5A}"/>
              </a:ext>
            </a:extLst>
          </p:cNvPr>
          <p:cNvSpPr txBox="1"/>
          <p:nvPr/>
        </p:nvSpPr>
        <p:spPr>
          <a:xfrm>
            <a:off x="4267200" y="426110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Energy of symmetric nuclear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A627C-D241-DDA1-6D3A-A4617069F1BD}"/>
              </a:ext>
            </a:extLst>
          </p:cNvPr>
          <p:cNvSpPr txBox="1"/>
          <p:nvPr/>
        </p:nvSpPr>
        <p:spPr>
          <a:xfrm>
            <a:off x="7260336" y="4334256"/>
            <a:ext cx="16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Symmetry energy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78FF59-2307-7675-AC4B-E8F9A9406779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148072" y="3685032"/>
            <a:ext cx="33528" cy="576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196763-2CFD-955E-B221-208531E1F0BD}"/>
              </a:ext>
            </a:extLst>
          </p:cNvPr>
          <p:cNvCxnSpPr>
            <a:cxnSpLocks/>
          </p:cNvCxnSpPr>
          <p:nvPr/>
        </p:nvCxnSpPr>
        <p:spPr>
          <a:xfrm flipH="1" flipV="1">
            <a:off x="7260336" y="3685032"/>
            <a:ext cx="384048" cy="649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A036DF-B686-515A-990F-30A0BF743E9A}"/>
                  </a:ext>
                </a:extLst>
              </p:cNvPr>
              <p:cNvSpPr txBox="1"/>
              <p:nvPr/>
            </p:nvSpPr>
            <p:spPr>
              <a:xfrm>
                <a:off x="5303520" y="5406704"/>
                <a:ext cx="2272289" cy="993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A036DF-B686-515A-990F-30A0BF74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0" y="5406704"/>
                <a:ext cx="2272289" cy="993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7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06FA-8191-50B1-AA98-F7EA122E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of Symmetric Nuclear Matter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CBF93-9849-87F1-E2BB-AAA726EE5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1"/>
                <a:ext cx="5169408" cy="3409950"/>
              </a:xfrm>
            </p:spPr>
            <p:txBody>
              <a:bodyPr/>
              <a:lstStyle/>
              <a:p>
                <a:r>
                  <a:rPr lang="en-US"/>
                  <a:t>Symmetric: N=Z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/>
              </a:p>
              <a:p>
                <a:r>
                  <a:rPr lang="en-US"/>
                  <a:t>Symmetric matter saturates</a:t>
                </a:r>
              </a:p>
              <a:p>
                <a:pPr lvl="1"/>
                <a:r>
                  <a:rPr lang="en-US"/>
                  <a:t>Nuclear matter has a density at which it obtains the least (most negative) energy state</a:t>
                </a:r>
              </a:p>
              <a:p>
                <a:pPr lvl="1"/>
                <a:r>
                  <a:rPr lang="en-US"/>
                  <a:t>Similar to how water has a density of 1 g/cc</a:t>
                </a:r>
              </a:p>
              <a:p>
                <a:r>
                  <a:rPr lang="en-US"/>
                  <a:t>Largest contribution to nuclear binding energy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9CBF93-9849-87F1-E2BB-AAA726EE5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1"/>
                <a:ext cx="5169408" cy="3409950"/>
              </a:xfrm>
              <a:blipFill>
                <a:blip r:embed="rId2"/>
                <a:stretch>
                  <a:fillRect l="-3066" r="-3774" b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FB151E-203D-EC62-F7C9-337473B4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39" y="1218980"/>
            <a:ext cx="4023536" cy="5029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EC780-A7E1-7F87-C501-BF4282298270}"/>
              </a:ext>
            </a:extLst>
          </p:cNvPr>
          <p:cNvSpPr txBox="1"/>
          <p:nvPr/>
        </p:nvSpPr>
        <p:spPr>
          <a:xfrm>
            <a:off x="8181975" y="6248400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Chen &amp; Piekarewicz (2014)</a:t>
            </a:r>
          </a:p>
        </p:txBody>
      </p:sp>
    </p:spTree>
    <p:extLst>
      <p:ext uri="{BB962C8B-B14F-4D97-AF65-F5344CB8AC3E}">
        <p14:creationId xmlns:p14="http://schemas.microsoft.com/office/powerpoint/2010/main" val="413513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3B94-D171-6043-AF92-524C425C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FEC8-D418-EEB3-4697-AC9D0DFE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of Symmetric Nuclear Matter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E1261-E5F5-18C8-37EC-3319618D34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1"/>
                <a:ext cx="5169408" cy="3409950"/>
              </a:xfrm>
            </p:spPr>
            <p:txBody>
              <a:bodyPr/>
              <a:lstStyle/>
              <a:p>
                <a:r>
                  <a:rPr lang="en-US"/>
                  <a:t>Symmetric: N=Z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/>
              </a:p>
              <a:p>
                <a:r>
                  <a:rPr lang="en-US"/>
                  <a:t>Symmetric matter saturates</a:t>
                </a:r>
              </a:p>
              <a:p>
                <a:pPr lvl="1"/>
                <a:r>
                  <a:rPr lang="en-US"/>
                  <a:t>Nuclear matter has a density at which it obtains the least (most negative) energy state</a:t>
                </a:r>
              </a:p>
              <a:p>
                <a:pPr lvl="1"/>
                <a:r>
                  <a:rPr lang="en-US"/>
                  <a:t>Similar to how water has a density of 1 g/cc</a:t>
                </a:r>
              </a:p>
              <a:p>
                <a:r>
                  <a:rPr lang="en-US"/>
                  <a:t>Largest contribution to nuclear binding energy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E1261-E5F5-18C8-37EC-3319618D3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1"/>
                <a:ext cx="5169408" cy="3409950"/>
              </a:xfrm>
              <a:blipFill>
                <a:blip r:embed="rId2"/>
                <a:stretch>
                  <a:fillRect l="-3066" r="-3774" b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730C4AA-4EF0-9359-4A09-7C04F377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39" y="1218980"/>
            <a:ext cx="4023536" cy="5029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2061A-0BE0-2B78-9160-D3AF0BB28FAF}"/>
              </a:ext>
            </a:extLst>
          </p:cNvPr>
          <p:cNvSpPr txBox="1"/>
          <p:nvPr/>
        </p:nvSpPr>
        <p:spPr>
          <a:xfrm>
            <a:off x="8181975" y="6248400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Chen &amp; Piekarewicz (2014)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FB724B-3565-9F21-C5FB-2DE2264C9EA4}"/>
                  </a:ext>
                </a:extLst>
              </p:cNvPr>
              <p:cNvSpPr txBox="1"/>
              <p:nvPr/>
            </p:nvSpPr>
            <p:spPr>
              <a:xfrm>
                <a:off x="609600" y="5068823"/>
                <a:ext cx="5110823" cy="1053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FB724B-3565-9F21-C5FB-2DE2264C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68823"/>
                <a:ext cx="5110823" cy="1053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33495-A543-D544-0E6D-C5617A261B35}"/>
              </a:ext>
            </a:extLst>
          </p:cNvPr>
          <p:cNvCxnSpPr/>
          <p:nvPr/>
        </p:nvCxnSpPr>
        <p:spPr>
          <a:xfrm>
            <a:off x="8540496" y="4105656"/>
            <a:ext cx="0" cy="128016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374A8-F084-8891-EE12-B4EDF42C3567}"/>
                  </a:ext>
                </a:extLst>
              </p:cNvPr>
              <p:cNvSpPr txBox="1"/>
              <p:nvPr/>
            </p:nvSpPr>
            <p:spPr>
              <a:xfrm>
                <a:off x="8324659" y="3643991"/>
                <a:ext cx="431673" cy="461665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374A8-F084-8891-EE12-B4EDF42C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59" y="3643991"/>
                <a:ext cx="431673" cy="46166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5ABF4A-B166-9CEA-BF83-22405368F896}"/>
              </a:ext>
            </a:extLst>
          </p:cNvPr>
          <p:cNvCxnSpPr>
            <a:cxnSpLocks/>
          </p:cNvCxnSpPr>
          <p:nvPr/>
        </p:nvCxnSpPr>
        <p:spPr>
          <a:xfrm>
            <a:off x="7367016" y="5513831"/>
            <a:ext cx="111004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C7CBC7-B92A-3CAA-99D0-6051CB36A893}"/>
                  </a:ext>
                </a:extLst>
              </p:cNvPr>
              <p:cNvSpPr txBox="1"/>
              <p:nvPr/>
            </p:nvSpPr>
            <p:spPr>
              <a:xfrm>
                <a:off x="6935344" y="5282998"/>
                <a:ext cx="431673" cy="461665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C7CBC7-B92A-3CAA-99D0-6051CB36A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344" y="5282998"/>
                <a:ext cx="431673" cy="461665"/>
              </a:xfrm>
              <a:prstGeom prst="rect">
                <a:avLst/>
              </a:prstGeom>
              <a:blipFill>
                <a:blip r:embed="rId6"/>
                <a:stretch>
                  <a:fillRect l="-2740" r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56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AD66D-3B3E-5851-223D-7494363A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33" y="80786"/>
            <a:ext cx="7453533" cy="59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8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EFC4-72AD-D4B7-768C-355C78BB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</p:spPr>
        <p:txBody>
          <a:bodyPr anchor="ctr">
            <a:normAutofit/>
          </a:bodyPr>
          <a:lstStyle/>
          <a:p>
            <a:r>
              <a:rPr lang="en-US"/>
              <a:t>Symmetry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F7912-189D-9AB4-920C-C7E86FC1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5391150" cy="4437888"/>
              </a:xfrm>
            </p:spPr>
            <p:txBody>
              <a:bodyPr anchor="ctr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/>
                  <a:t>First correction to binding energy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/>
                  <a:t>Energy required to turn an asymmetric system back to symmetric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err="1"/>
                  <a:t>Isovector</a:t>
                </a:r>
                <a:r>
                  <a:rPr lang="en-US"/>
                  <a:t> (depends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/>
                  <a:t>Very important for neutron stars</a:t>
                </a:r>
              </a:p>
              <a:p>
                <a:pPr>
                  <a:spcAft>
                    <a:spcPts val="6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F7912-189D-9AB4-920C-C7E86FC1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5391150" cy="4437888"/>
              </a:xfrm>
              <a:blipFill>
                <a:blip r:embed="rId2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553039F-A3BF-2AB3-DB7B-06395AD23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384"/>
          <a:stretch/>
        </p:blipFill>
        <p:spPr bwMode="auto">
          <a:xfrm>
            <a:off x="6096000" y="1524000"/>
            <a:ext cx="6096000" cy="4437888"/>
          </a:xfrm>
          <a:prstGeom prst="rect">
            <a:avLst/>
          </a:prstGeom>
          <a:solidFill>
            <a:srgbClr val="FFFFF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0E17A-B75E-A660-BD9F-8411689D20D4}"/>
                  </a:ext>
                </a:extLst>
              </p:cNvPr>
              <p:cNvSpPr txBox="1"/>
              <p:nvPr/>
            </p:nvSpPr>
            <p:spPr>
              <a:xfrm>
                <a:off x="1386733" y="5334000"/>
                <a:ext cx="3836884" cy="811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0E17A-B75E-A660-BD9F-8411689D2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33" y="5334000"/>
                <a:ext cx="3836884" cy="811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29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6E34-32D2-25E8-1AB9-E35ABC86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Density Functionals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83E7C-AE21-7653-6BDE-6502F45D5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624840"/>
          </a:xfrm>
        </p:spPr>
        <p:txBody>
          <a:bodyPr/>
          <a:lstStyle/>
          <a:p>
            <a:r>
              <a:rPr lang="en-US"/>
              <a:t>Modelling nuclear potential accurately is hard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D2FD5-2E1F-CE1C-B338-A5E2BBB5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35" y="1836420"/>
            <a:ext cx="10433129" cy="1166241"/>
          </a:xfrm>
          <a:prstGeom prst="rect">
            <a:avLst/>
          </a:prstGeom>
        </p:spPr>
      </p:pic>
      <p:pic>
        <p:nvPicPr>
          <p:cNvPr id="2052" name="Picture 4" descr="Intro to Lattice Quantum Chromodynamics - edryd">
            <a:extLst>
              <a:ext uri="{FF2B5EF4-FFF2-40B4-BE49-F238E27FC236}">
                <a16:creationId xmlns:a16="http://schemas.microsoft.com/office/drawing/2014/main" id="{141928E4-8BB2-13F0-6AA3-2060DEA7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2959075"/>
            <a:ext cx="8235696" cy="350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97BA84-CCB5-C4A5-A932-D33F2BCF0A89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8317992" y="4709160"/>
            <a:ext cx="652272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Physical Review Journals - Celebrating 125 years of the Physical Review">
            <a:extLst>
              <a:ext uri="{FF2B5EF4-FFF2-40B4-BE49-F238E27FC236}">
                <a16:creationId xmlns:a16="http://schemas.microsoft.com/office/drawing/2014/main" id="{6F71EF59-F285-F144-0586-2A08FE93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92" y="3877056"/>
            <a:ext cx="1664207" cy="16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3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9C450D8-95C2-0B77-7D9B-9B8CD7CA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</p:spPr>
        <p:txBody>
          <a:bodyPr anchor="t">
            <a:normAutofit/>
          </a:bodyPr>
          <a:lstStyle/>
          <a:p>
            <a:r>
              <a:rPr lang="en-US"/>
              <a:t>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D9E65-C1BB-23C3-27BF-42B5852F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10" y="1524000"/>
            <a:ext cx="7889579" cy="4437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9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ADA0-BA25-03E3-826B-ACDF1E99F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F022-4C43-634B-E034-BD68E965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Density Functionals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8B4A4-A8CF-8301-F780-B4C73C08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888368"/>
          </a:xfrm>
        </p:spPr>
        <p:txBody>
          <a:bodyPr/>
          <a:lstStyle/>
          <a:p>
            <a:r>
              <a:rPr lang="en-US"/>
              <a:t>Rely on approximations and known particle behaviors to achieve observables you want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33C47-0DC2-9FBF-A70A-5178A86A2478}"/>
                  </a:ext>
                </a:extLst>
              </p:cNvPr>
              <p:cNvSpPr txBox="1"/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33C47-0DC2-9FBF-A70A-5178A86A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10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59CF6-57A9-6472-92E0-4ECEA1F3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D3A9-235F-69F8-7A90-C4099946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Density Functionals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BDFF5-0F8E-397B-77BD-CD07C8AC6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888368"/>
          </a:xfrm>
        </p:spPr>
        <p:txBody>
          <a:bodyPr/>
          <a:lstStyle/>
          <a:p>
            <a:r>
              <a:rPr lang="en-US"/>
              <a:t>Rely on approximations and known particle behaviors to achieve observables you want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56422-9C5C-9A3C-E597-FD7B3406DDB8}"/>
                  </a:ext>
                </a:extLst>
              </p:cNvPr>
              <p:cNvSpPr txBox="1"/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56422-9C5C-9A3C-E597-FD7B3406D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C17492-0DA6-0F5F-EC30-B9858EC612E1}"/>
                  </a:ext>
                </a:extLst>
              </p:cNvPr>
              <p:cNvSpPr txBox="1"/>
              <p:nvPr/>
            </p:nvSpPr>
            <p:spPr>
              <a:xfrm>
                <a:off x="710184" y="3374136"/>
                <a:ext cx="3472233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C17492-0DA6-0F5F-EC30-B9858EC61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" y="3374136"/>
                <a:ext cx="3472233" cy="505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B07A4-2330-FD48-AA69-1ADAD87E148D}"/>
                  </a:ext>
                </a:extLst>
              </p:cNvPr>
              <p:cNvSpPr txBox="1"/>
              <p:nvPr/>
            </p:nvSpPr>
            <p:spPr>
              <a:xfrm>
                <a:off x="1423416" y="4146804"/>
                <a:ext cx="3150093" cy="121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B07A4-2330-FD48-AA69-1ADAD87E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16" y="4146804"/>
                <a:ext cx="3150093" cy="1215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1BE4EB-BDBE-808E-1270-E0CE0D346F92}"/>
              </a:ext>
            </a:extLst>
          </p:cNvPr>
          <p:cNvSpPr txBox="1"/>
          <p:nvPr/>
        </p:nvSpPr>
        <p:spPr>
          <a:xfrm>
            <a:off x="2062518" y="5522976"/>
            <a:ext cx="25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Fermi-Dirac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3A5B1-16FF-4779-EF8F-5C54FD873970}"/>
                  </a:ext>
                </a:extLst>
              </p:cNvPr>
              <p:cNvSpPr txBox="1"/>
              <p:nvPr/>
            </p:nvSpPr>
            <p:spPr>
              <a:xfrm>
                <a:off x="9044954" y="4361734"/>
                <a:ext cx="168026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3A5B1-16FF-4779-EF8F-5C54FD87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54" y="4361734"/>
                <a:ext cx="1680267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043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79285-69C1-C1F6-802A-26019585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85B4-C291-C455-0AF7-2B1626EF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Density Functionals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5A59-73A3-F9DD-412E-45625DB2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888368"/>
          </a:xfrm>
        </p:spPr>
        <p:txBody>
          <a:bodyPr/>
          <a:lstStyle/>
          <a:p>
            <a:r>
              <a:rPr lang="en-US"/>
              <a:t>Rely on approximations and known particle behaviors to achieve observables you want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4BDBDA-A9CC-6D56-20C6-137BF1F17074}"/>
                  </a:ext>
                </a:extLst>
              </p:cNvPr>
              <p:cNvSpPr txBox="1"/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4BDBDA-A9CC-6D56-20C6-137BF1F17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" y="2679192"/>
                <a:ext cx="1782989" cy="505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1807E-9108-F6EF-E34C-932BF040B128}"/>
                  </a:ext>
                </a:extLst>
              </p:cNvPr>
              <p:cNvSpPr txBox="1"/>
              <p:nvPr/>
            </p:nvSpPr>
            <p:spPr>
              <a:xfrm>
                <a:off x="710184" y="3374136"/>
                <a:ext cx="3472233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1807E-9108-F6EF-E34C-932BF040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84" y="3374136"/>
                <a:ext cx="3472233" cy="505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EC830-4A48-8141-E529-0A13E37B0B5B}"/>
                  </a:ext>
                </a:extLst>
              </p:cNvPr>
              <p:cNvSpPr txBox="1"/>
              <p:nvPr/>
            </p:nvSpPr>
            <p:spPr>
              <a:xfrm>
                <a:off x="1423416" y="4146804"/>
                <a:ext cx="3150093" cy="121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EC830-4A48-8141-E529-0A13E37B0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16" y="4146804"/>
                <a:ext cx="3150093" cy="1215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9F9C18-DA1E-104B-CFF4-DED3B15AAC28}"/>
              </a:ext>
            </a:extLst>
          </p:cNvPr>
          <p:cNvSpPr txBox="1"/>
          <p:nvPr/>
        </p:nvSpPr>
        <p:spPr>
          <a:xfrm>
            <a:off x="2062518" y="5522976"/>
            <a:ext cx="25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Fermi-Dirac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8A43B5-F97F-C081-40E7-13A02C47B7E8}"/>
                  </a:ext>
                </a:extLst>
              </p:cNvPr>
              <p:cNvSpPr txBox="1"/>
              <p:nvPr/>
            </p:nvSpPr>
            <p:spPr>
              <a:xfrm>
                <a:off x="9044954" y="4361734"/>
                <a:ext cx="168026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8A43B5-F97F-C081-40E7-13A02C47B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954" y="4361734"/>
                <a:ext cx="1680267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EE5621-A2C2-78F3-58FA-45DB8E998A88}"/>
              </a:ext>
            </a:extLst>
          </p:cNvPr>
          <p:cNvSpPr txBox="1"/>
          <p:nvPr/>
        </p:nvSpPr>
        <p:spPr>
          <a:xfrm>
            <a:off x="5464293" y="4638733"/>
            <a:ext cx="2689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2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9E99-8A53-251D-D58D-7ABB231B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Non-relativistic vs. Relativistic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BB86-10B2-059C-6FDE-1710F2C8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44966" cy="4437888"/>
          </a:xfrm>
        </p:spPr>
        <p:txBody>
          <a:bodyPr/>
          <a:lstStyle/>
          <a:p>
            <a:r>
              <a:rPr lang="en-US" dirty="0"/>
              <a:t>Non-relativistic</a:t>
            </a:r>
          </a:p>
          <a:p>
            <a:pPr lvl="1"/>
            <a:r>
              <a:rPr lang="en-US" dirty="0"/>
              <a:t>Easier to implement (generally)</a:t>
            </a:r>
          </a:p>
          <a:p>
            <a:pPr lvl="1"/>
            <a:r>
              <a:rPr lang="en-US" dirty="0"/>
              <a:t>Operators well-defined</a:t>
            </a:r>
          </a:p>
          <a:p>
            <a:pPr lvl="1"/>
            <a:r>
              <a:rPr lang="en-US" dirty="0"/>
              <a:t>Good performance at low-density and with lighter nuclei</a:t>
            </a:r>
          </a:p>
          <a:p>
            <a:r>
              <a:rPr lang="en-US" dirty="0"/>
              <a:t>Relativistic</a:t>
            </a:r>
          </a:p>
          <a:p>
            <a:pPr lvl="1"/>
            <a:r>
              <a:rPr lang="en-US" dirty="0"/>
              <a:t>Naturalness</a:t>
            </a:r>
          </a:p>
          <a:p>
            <a:pPr lvl="1"/>
            <a:r>
              <a:rPr lang="en-US" dirty="0"/>
              <a:t>Good behavior at high density and heavy nuclei</a:t>
            </a:r>
          </a:p>
          <a:p>
            <a:pPr lvl="1"/>
            <a:r>
              <a:rPr lang="en-US" dirty="0"/>
              <a:t>Particle interactions arise easier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49D8B-DF49-CC60-2AAC-B63F51CD4D75}"/>
              </a:ext>
            </a:extLst>
          </p:cNvPr>
          <p:cNvSpPr txBox="1">
            <a:spLocks/>
          </p:cNvSpPr>
          <p:nvPr/>
        </p:nvSpPr>
        <p:spPr>
          <a:xfrm>
            <a:off x="6096000" y="1497968"/>
            <a:ext cx="5044966" cy="44378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306910" indent="-296326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13818" indent="-30691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tabLst/>
              <a:defRPr sz="21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8610" indent="-30902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19170" indent="-30267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Non-relativistic</a:t>
            </a:r>
          </a:p>
          <a:p>
            <a:pPr lvl="1"/>
            <a:r>
              <a:rPr lang="en-US" dirty="0"/>
              <a:t>Poor behavior at high density</a:t>
            </a:r>
          </a:p>
          <a:p>
            <a:pPr lvl="1"/>
            <a:r>
              <a:rPr lang="en-US" dirty="0"/>
              <a:t>Slow convergence in finite nuclei</a:t>
            </a:r>
          </a:p>
          <a:p>
            <a:r>
              <a:rPr lang="en-US" dirty="0"/>
              <a:t>Relativistic</a:t>
            </a:r>
          </a:p>
          <a:p>
            <a:pPr lvl="1"/>
            <a:r>
              <a:rPr lang="en-US" dirty="0"/>
              <a:t>More difficult to implement</a:t>
            </a:r>
          </a:p>
          <a:p>
            <a:pPr lvl="1"/>
            <a:r>
              <a:rPr lang="en-US" dirty="0"/>
              <a:t>Some quantities not well defined</a:t>
            </a:r>
          </a:p>
          <a:p>
            <a:pPr lvl="1"/>
            <a:r>
              <a:rPr lang="en-US" dirty="0"/>
              <a:t>Operators mix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BA4F5-8680-94DA-6883-9D904DD7B500}"/>
              </a:ext>
            </a:extLst>
          </p:cNvPr>
          <p:cNvSpPr txBox="1"/>
          <p:nvPr/>
        </p:nvSpPr>
        <p:spPr>
          <a:xfrm>
            <a:off x="1671145" y="1376855"/>
            <a:ext cx="309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9DB68-2614-7687-470B-341A5EB0887A}"/>
              </a:ext>
            </a:extLst>
          </p:cNvPr>
          <p:cNvSpPr txBox="1"/>
          <p:nvPr/>
        </p:nvSpPr>
        <p:spPr>
          <a:xfrm>
            <a:off x="6096000" y="1376855"/>
            <a:ext cx="309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2726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43A4-E12A-C827-7B9C-C80BA028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Skyrme</a:t>
            </a:r>
            <a:r>
              <a:rPr lang="en-US"/>
              <a:t> 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421F-5A1E-8C42-6C8F-C766EA1F0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831080" cy="4437888"/>
          </a:xfrm>
        </p:spPr>
        <p:txBody>
          <a:bodyPr anchor="ctr"/>
          <a:lstStyle/>
          <a:p>
            <a:r>
              <a:rPr lang="en-US"/>
              <a:t>Non-relativistic mean-field model</a:t>
            </a:r>
          </a:p>
          <a:p>
            <a:r>
              <a:rPr lang="en-US"/>
              <a:t>Developed in 50s alongside Hartree-Fock-Bogolyubov (see more later)</a:t>
            </a:r>
          </a:p>
          <a:p>
            <a:r>
              <a:rPr lang="en-US"/>
              <a:t>Very popular and successful due to its relative simplicity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C16BB9-8E10-EA93-08CE-FF77739722A9}"/>
              </a:ext>
            </a:extLst>
          </p:cNvPr>
          <p:cNvGrpSpPr/>
          <p:nvPr/>
        </p:nvGrpSpPr>
        <p:grpSpPr>
          <a:xfrm>
            <a:off x="6655939" y="0"/>
            <a:ext cx="5363323" cy="2953162"/>
            <a:chOff x="2923032" y="-82296"/>
            <a:chExt cx="5363323" cy="2953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BCF015-8212-C9D2-C29B-41E3E09A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032" y="-82296"/>
              <a:ext cx="5363323" cy="29531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2E38EB-7D40-EFF1-0E7D-A99F6E7CCAFC}"/>
                </a:ext>
              </a:extLst>
            </p:cNvPr>
            <p:cNvSpPr/>
            <p:nvPr/>
          </p:nvSpPr>
          <p:spPr>
            <a:xfrm>
              <a:off x="7161643" y="2294094"/>
              <a:ext cx="932688" cy="39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059561A-CFFA-BAD7-9EEA-F8CB1AA6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43" y="3021768"/>
            <a:ext cx="6677957" cy="3200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994137-9C8C-F8EE-4E20-42DBD28CBCE6}"/>
              </a:ext>
            </a:extLst>
          </p:cNvPr>
          <p:cNvSpPr txBox="1"/>
          <p:nvPr/>
        </p:nvSpPr>
        <p:spPr>
          <a:xfrm>
            <a:off x="9180576" y="6300216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Erler+ (2012)</a:t>
            </a:r>
          </a:p>
        </p:txBody>
      </p:sp>
    </p:spTree>
    <p:extLst>
      <p:ext uri="{BB962C8B-B14F-4D97-AF65-F5344CB8AC3E}">
        <p14:creationId xmlns:p14="http://schemas.microsoft.com/office/powerpoint/2010/main" val="734933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FC45-F09E-642F-2216-BA9EC5DF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Relativistic Mean-Field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1828-D639-5A6F-833B-5CE8014C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66688" cy="4437888"/>
          </a:xfrm>
        </p:spPr>
        <p:txBody>
          <a:bodyPr/>
          <a:lstStyle/>
          <a:p>
            <a:r>
              <a:rPr lang="en-US"/>
              <a:t>Covariant mean-field theory</a:t>
            </a:r>
          </a:p>
          <a:p>
            <a:r>
              <a:rPr lang="en-US"/>
              <a:t>Developed in 1970s by Walecka</a:t>
            </a:r>
          </a:p>
          <a:p>
            <a:r>
              <a:rPr lang="en-US"/>
              <a:t>Popular for its accuracy for large A nuclei and neutron stars</a:t>
            </a:r>
          </a:p>
          <a:p>
            <a:r>
              <a:rPr lang="en-US"/>
              <a:t>Forces arise from known particle interactions in QHD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D40EA-3B10-94E2-83E7-88E9365E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388" y="1266014"/>
            <a:ext cx="5238612" cy="1001698"/>
          </a:xfrm>
          <a:prstGeom prst="rect">
            <a:avLst/>
          </a:prstGeom>
        </p:spPr>
      </p:pic>
      <p:pic>
        <p:nvPicPr>
          <p:cNvPr id="6" name="Picture 5" descr="Chart, histogram&#10;&#10;AI-generated content may be incorrect.">
            <a:extLst>
              <a:ext uri="{FF2B5EF4-FFF2-40B4-BE49-F238E27FC236}">
                <a16:creationId xmlns:a16="http://schemas.microsoft.com/office/drawing/2014/main" id="{6BBFEA28-541A-F0A4-309E-6DABAF87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8" y="2371345"/>
            <a:ext cx="5315712" cy="40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2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DB7F-6F40-4AFF-6E7D-B08EE726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Neutron Stars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AD488-465D-FEE5-AC81-2EE575350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4419600" cy="4437888"/>
              </a:xfrm>
            </p:spPr>
            <p:txBody>
              <a:bodyPr/>
              <a:lstStyle/>
              <a:p>
                <a:r>
                  <a:rPr lang="en-US"/>
                  <a:t>Practically infinite nuclear matter</a:t>
                </a:r>
              </a:p>
              <a:p>
                <a:r>
                  <a:rPr lang="en-US"/>
                  <a:t>Not quite pure neutron matter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~0.1</m:t>
                    </m:r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Coulomb is shut off (yay!)</a:t>
                </a:r>
              </a:p>
              <a:p>
                <a:r>
                  <a:rPr lang="en-US"/>
                  <a:t>Each layer can be computed in a self-consistent way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AAD488-465D-FEE5-AC81-2EE575350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4419600" cy="4437888"/>
              </a:xfrm>
              <a:blipFill>
                <a:blip r:embed="rId2"/>
                <a:stretch>
                  <a:fillRect l="-3586" r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Neutron stars">
            <a:extLst>
              <a:ext uri="{FF2B5EF4-FFF2-40B4-BE49-F238E27FC236}">
                <a16:creationId xmlns:a16="http://schemas.microsoft.com/office/drawing/2014/main" id="{5DE6972D-BA7C-866A-2B82-024C8763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609600"/>
            <a:ext cx="4743450" cy="533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02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34A5-37E8-51E2-A230-2071C3D4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Structure Equations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7723-6119-E97E-F081-34C2BA0A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3394841" cy="4437888"/>
          </a:xfrm>
        </p:spPr>
        <p:txBody>
          <a:bodyPr anchor="t"/>
          <a:lstStyle/>
          <a:p>
            <a:r>
              <a:rPr lang="en-US" dirty="0"/>
              <a:t>Tolman-Oppenheimer-Volkoff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9DC35-0996-A777-BAC9-940C576E764A}"/>
                  </a:ext>
                </a:extLst>
              </p:cNvPr>
              <p:cNvSpPr txBox="1"/>
              <p:nvPr/>
            </p:nvSpPr>
            <p:spPr>
              <a:xfrm>
                <a:off x="5260427" y="1094966"/>
                <a:ext cx="6196120" cy="858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9DC35-0996-A777-BAC9-940C576E7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27" y="1094966"/>
                <a:ext cx="6196120" cy="858312"/>
              </a:xfrm>
              <a:prstGeom prst="rect">
                <a:avLst/>
              </a:prstGeom>
              <a:blipFill>
                <a:blip r:embed="rId2"/>
                <a:stretch>
                  <a:fillRect l="-820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952BE-65D4-3847-8EF7-5F79A5253E16}"/>
                  </a:ext>
                </a:extLst>
              </p:cNvPr>
              <p:cNvSpPr txBox="1"/>
              <p:nvPr/>
            </p:nvSpPr>
            <p:spPr>
              <a:xfrm>
                <a:off x="5260427" y="2087939"/>
                <a:ext cx="1775679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𝜋𝜖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952BE-65D4-3847-8EF7-5F79A525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27" y="2087939"/>
                <a:ext cx="1775679" cy="701410"/>
              </a:xfrm>
              <a:prstGeom prst="rect">
                <a:avLst/>
              </a:prstGeom>
              <a:blipFill>
                <a:blip r:embed="rId3"/>
                <a:stretch>
                  <a:fillRect l="-4286" t="-3571" r="-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14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87F2-060C-46EA-937B-49D3B9EE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935494" cy="1188720"/>
          </a:xfrm>
        </p:spPr>
        <p:txBody>
          <a:bodyPr>
            <a:normAutofit/>
          </a:bodyPr>
          <a:lstStyle/>
          <a:p>
            <a:r>
              <a:rPr lang="en-US" dirty="0"/>
              <a:t>Gravitational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0CB9D-8BFE-4141-982F-761CA43EC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44" y="2153412"/>
            <a:ext cx="3757288" cy="3263206"/>
          </a:xfrm>
        </p:spPr>
        <p:txBody>
          <a:bodyPr>
            <a:noAutofit/>
          </a:bodyPr>
          <a:lstStyle/>
          <a:p>
            <a:r>
              <a:rPr lang="en-US" dirty="0"/>
              <a:t>Aug. 17, 2017: merger of two NS observed by LIGO-Virgo gravitational wave detectors</a:t>
            </a:r>
          </a:p>
          <a:p>
            <a:r>
              <a:rPr lang="en-US" dirty="0"/>
              <a:t>Fermi and Integral spacecrafts independently reported a short gamma ray burst</a:t>
            </a:r>
          </a:p>
          <a:p>
            <a:r>
              <a:rPr lang="en-US" dirty="0"/>
              <a:t>Extensive follow ups observed this event at wavelengths in each part of EM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950E0-5611-4A5E-A027-8EAA0716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32" y="2215452"/>
            <a:ext cx="7510521" cy="3417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06FD4-5D2E-45EF-92EB-913C9DCD1690}"/>
              </a:ext>
            </a:extLst>
          </p:cNvPr>
          <p:cNvSpPr txBox="1"/>
          <p:nvPr/>
        </p:nvSpPr>
        <p:spPr>
          <a:xfrm>
            <a:off x="7400925" y="640080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Abbot et al. (2017)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AA022A-15C5-4E32-AC92-719B6C73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8F41-9D5B-41AF-BF48-BD18A9569173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467039-1707-404F-90D1-FFF2CA99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0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1CF2-9F47-45D6-9B88-F7BBF36A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Tidal Deformability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76A4-9FD8-44BD-BA1D-14C34731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38280"/>
            <a:ext cx="5963317" cy="3263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Gravitational tides distort shapes of neutron stars just before merger</a:t>
            </a:r>
          </a:p>
          <a:p>
            <a:r>
              <a:rPr lang="en-US" dirty="0"/>
              <a:t>Similarly to dipole polarizability of an atom, the mass quadrupole polarizability (tidal deformability) of a NS scales as powers of R</a:t>
            </a:r>
          </a:p>
          <a:p>
            <a:r>
              <a:rPr lang="en-US" dirty="0"/>
              <a:t>GW170817 set upper limits on combined deformability of stars 1 and 2</a:t>
            </a:r>
          </a:p>
          <a:p>
            <a:r>
              <a:rPr lang="en-US" dirty="0"/>
              <a:t>Analysis favors more compact stars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C7A42-7957-4758-8C45-1A50FA01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89" y="1131553"/>
            <a:ext cx="4875221" cy="4594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372AE-2305-4EB5-9E85-FC56FFA1E062}"/>
                  </a:ext>
                </a:extLst>
              </p:cNvPr>
              <p:cNvSpPr txBox="1"/>
              <p:nvPr/>
            </p:nvSpPr>
            <p:spPr>
              <a:xfrm>
                <a:off x="2057810" y="5345252"/>
                <a:ext cx="3388555" cy="145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372AE-2305-4EB5-9E85-FC56FFA1E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10" y="5345252"/>
                <a:ext cx="3388555" cy="1450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B44358-0ADE-478F-BA6C-B1EC7E08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BBCB-C156-4F9A-8DB7-551B419B3A60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AECC93-A236-4301-B485-58B6F6D0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0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83F2-4542-5B28-ED62-2293C8C8A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CD5A463-0B3B-B335-45A3-A0FC6DB0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</p:spPr>
        <p:txBody>
          <a:bodyPr anchor="t">
            <a:normAutofit/>
          </a:bodyPr>
          <a:lstStyle/>
          <a:p>
            <a:r>
              <a:rPr lang="en-US"/>
              <a:t>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B85A5-570B-92AC-D2EE-1B3016C1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10" y="1524000"/>
            <a:ext cx="7889579" cy="4437888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4EDCE7-6660-D79D-92D6-500D108E161A}"/>
              </a:ext>
            </a:extLst>
          </p:cNvPr>
          <p:cNvSpPr/>
          <p:nvPr/>
        </p:nvSpPr>
        <p:spPr>
          <a:xfrm>
            <a:off x="7007382" y="3284050"/>
            <a:ext cx="2049950" cy="204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93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54E3-5E42-236A-B58F-10610B976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E97-A22E-2DB6-4D16-755F858B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Structure Equations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3364-03A8-69E7-B247-D55FDEF3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3394841" cy="4437888"/>
          </a:xfrm>
        </p:spPr>
        <p:txBody>
          <a:bodyPr anchor="t"/>
          <a:lstStyle/>
          <a:p>
            <a:r>
              <a:rPr lang="en-US" dirty="0"/>
              <a:t>Tolman-Oppenheimer-Volkoff Equations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 tidal Love number</a:t>
            </a:r>
          </a:p>
          <a:p>
            <a:endParaRPr lang="en-US" dirty="0"/>
          </a:p>
          <a:p>
            <a:r>
              <a:rPr lang="en-US" dirty="0"/>
              <a:t>Solve differential equation alongside TOV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AB9998-7F3F-924F-DB66-F9F5CB9F25F2}"/>
                  </a:ext>
                </a:extLst>
              </p:cNvPr>
              <p:cNvSpPr txBox="1"/>
              <p:nvPr/>
            </p:nvSpPr>
            <p:spPr>
              <a:xfrm>
                <a:off x="5260427" y="1094966"/>
                <a:ext cx="6196120" cy="858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𝐺𝑀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AB9998-7F3F-924F-DB66-F9F5CB9F2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27" y="1094966"/>
                <a:ext cx="6196120" cy="858312"/>
              </a:xfrm>
              <a:prstGeom prst="rect">
                <a:avLst/>
              </a:prstGeom>
              <a:blipFill>
                <a:blip r:embed="rId2"/>
                <a:stretch>
                  <a:fillRect l="-820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4D85E-77D6-DD6D-9BA1-D95E97A9CE08}"/>
                  </a:ext>
                </a:extLst>
              </p:cNvPr>
              <p:cNvSpPr txBox="1"/>
              <p:nvPr/>
            </p:nvSpPr>
            <p:spPr>
              <a:xfrm>
                <a:off x="5260427" y="2087939"/>
                <a:ext cx="1775679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𝜋𝜖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94D85E-77D6-DD6D-9BA1-D95E97A9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27" y="2087939"/>
                <a:ext cx="1775679" cy="701410"/>
              </a:xfrm>
              <a:prstGeom prst="rect">
                <a:avLst/>
              </a:prstGeom>
              <a:blipFill>
                <a:blip r:embed="rId3"/>
                <a:stretch>
                  <a:fillRect l="-4286" t="-3571" r="-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9A72D7-A65E-DB8A-39C8-D1B68361E9B1}"/>
                  </a:ext>
                </a:extLst>
              </p:cNvPr>
              <p:cNvSpPr txBox="1"/>
              <p:nvPr/>
            </p:nvSpPr>
            <p:spPr>
              <a:xfrm>
                <a:off x="5260427" y="2924010"/>
                <a:ext cx="6327228" cy="3239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1-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2-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-1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6-3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-8</m:t>
                                      </m:r>
                                    </m:e>
                                  </m:d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13-11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-2</m:t>
                                      </m:r>
                                    </m:e>
                                  </m:d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2-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-1</m:t>
                                      </m:r>
                                    </m:e>
                                  </m:d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1-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-1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9A72D7-A65E-DB8A-39C8-D1B68361E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27" y="2924010"/>
                <a:ext cx="6327228" cy="3239477"/>
              </a:xfrm>
              <a:prstGeom prst="rect">
                <a:avLst/>
              </a:prstGeom>
              <a:blipFill>
                <a:blip r:embed="rId4"/>
                <a:stretch>
                  <a:fillRect l="-14629" t="-12109" r="-401" b="-6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639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BC44-1C78-F5F1-987E-BB147C6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Star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A8A5A-178E-0C49-0AF7-7F8F0218C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23104" cy="2526792"/>
          </a:xfrm>
        </p:spPr>
        <p:txBody>
          <a:bodyPr>
            <a:normAutofit/>
          </a:bodyPr>
          <a:lstStyle/>
          <a:p>
            <a:r>
              <a:rPr lang="en-US" dirty="0"/>
              <a:t>Thermodynamics</a:t>
            </a:r>
          </a:p>
          <a:p>
            <a:r>
              <a:rPr lang="en-US" dirty="0"/>
              <a:t>Superconducting nuclear fluid of protons, neutrons, and leptons</a:t>
            </a:r>
          </a:p>
          <a:p>
            <a:r>
              <a:rPr lang="en-US" dirty="0"/>
              <a:t>Beta equilibrium</a:t>
            </a:r>
          </a:p>
          <a:p>
            <a:r>
              <a:rPr lang="en-US" dirty="0"/>
              <a:t>Can build NS EOS using first principles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096A82-64DF-5C94-4723-8544F3131C65}"/>
                  </a:ext>
                </a:extLst>
              </p:cNvPr>
              <p:cNvSpPr txBox="1"/>
              <p:nvPr/>
            </p:nvSpPr>
            <p:spPr>
              <a:xfrm>
                <a:off x="678271" y="4514737"/>
                <a:ext cx="1635063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𝜕𝜖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096A82-64DF-5C94-4723-8544F3131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71" y="4514737"/>
                <a:ext cx="1635063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27EB5-B06E-A051-A032-8BEE174645B8}"/>
                  </a:ext>
                </a:extLst>
              </p:cNvPr>
              <p:cNvSpPr txBox="1"/>
              <p:nvPr/>
            </p:nvSpPr>
            <p:spPr>
              <a:xfrm>
                <a:off x="2738628" y="4514737"/>
                <a:ext cx="1169103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𝜕𝜖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27EB5-B06E-A051-A032-8BEE17464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628" y="4514737"/>
                <a:ext cx="1169103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576D3-D0A8-BEF4-5215-6BDAFBDD823E}"/>
                  </a:ext>
                </a:extLst>
              </p:cNvPr>
              <p:cNvSpPr txBox="1"/>
              <p:nvPr/>
            </p:nvSpPr>
            <p:spPr>
              <a:xfrm>
                <a:off x="2586521" y="5395609"/>
                <a:ext cx="4462888" cy="977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576D3-D0A8-BEF4-5215-6BDAFBDD8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21" y="5395609"/>
                <a:ext cx="4462888" cy="977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2F660D-6EA3-A4CF-1679-1B08FAFD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590" y="108612"/>
            <a:ext cx="5023104" cy="544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447B4-9784-3E29-3FE2-A88649C9622C}"/>
              </a:ext>
            </a:extLst>
          </p:cNvPr>
          <p:cNvSpPr txBox="1"/>
          <p:nvPr/>
        </p:nvSpPr>
        <p:spPr>
          <a:xfrm>
            <a:off x="8750808" y="5486400"/>
            <a:ext cx="188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Fattoyev</a:t>
            </a:r>
            <a:r>
              <a:rPr lang="en-US"/>
              <a:t>+ (2019)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5F23E-F7A7-478D-02FC-1CF1B40EB31D}"/>
                  </a:ext>
                </a:extLst>
              </p:cNvPr>
              <p:cNvSpPr txBox="1"/>
              <p:nvPr/>
            </p:nvSpPr>
            <p:spPr>
              <a:xfrm>
                <a:off x="3323179" y="2634916"/>
                <a:ext cx="1372107" cy="528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5F23E-F7A7-478D-02FC-1CF1B40EB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179" y="2634916"/>
                <a:ext cx="1372107" cy="528671"/>
              </a:xfrm>
              <a:prstGeom prst="rect">
                <a:avLst/>
              </a:prstGeom>
              <a:blipFill>
                <a:blip r:embed="rId6"/>
                <a:stretch>
                  <a:fillRect l="-2752" t="-18605" r="-1835" b="-7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00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7DA13-00A0-F67D-2150-F6968E69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B466-2E31-791B-1567-4D08FD63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Neutron Star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D08F-76E9-8195-A3FE-5866894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23104" cy="2526792"/>
          </a:xfrm>
        </p:spPr>
        <p:txBody>
          <a:bodyPr>
            <a:normAutofit/>
          </a:bodyPr>
          <a:lstStyle/>
          <a:p>
            <a:r>
              <a:rPr lang="en-US"/>
              <a:t>Thermodynamics</a:t>
            </a:r>
          </a:p>
          <a:p>
            <a:r>
              <a:rPr lang="en-US"/>
              <a:t>Superconducting nuclear fluid of protons, neutrons, and leptons</a:t>
            </a:r>
          </a:p>
          <a:p>
            <a:r>
              <a:rPr lang="en-US"/>
              <a:t>Beta equilibrium</a:t>
            </a:r>
          </a:p>
          <a:p>
            <a:r>
              <a:rPr lang="en-US"/>
              <a:t>Can build NS EOS using first principles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4DC658-A176-63AF-7BC5-0A446589E570}"/>
                  </a:ext>
                </a:extLst>
              </p:cNvPr>
              <p:cNvSpPr txBox="1"/>
              <p:nvPr/>
            </p:nvSpPr>
            <p:spPr>
              <a:xfrm>
                <a:off x="678271" y="4514737"/>
                <a:ext cx="1635063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𝜕𝜖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4DC658-A176-63AF-7BC5-0A446589E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71" y="4514737"/>
                <a:ext cx="1635063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9E1CC-B0BC-269E-C786-3B6AFC1FCB64}"/>
                  </a:ext>
                </a:extLst>
              </p:cNvPr>
              <p:cNvSpPr txBox="1"/>
              <p:nvPr/>
            </p:nvSpPr>
            <p:spPr>
              <a:xfrm>
                <a:off x="2738628" y="4514737"/>
                <a:ext cx="1169103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𝜕𝜖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9E1CC-B0BC-269E-C786-3B6AFC1F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628" y="4514737"/>
                <a:ext cx="1169103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DF765-9F3C-54AA-0607-A0F2C2BA3CB8}"/>
                  </a:ext>
                </a:extLst>
              </p:cNvPr>
              <p:cNvSpPr txBox="1"/>
              <p:nvPr/>
            </p:nvSpPr>
            <p:spPr>
              <a:xfrm>
                <a:off x="2586521" y="5395609"/>
                <a:ext cx="4462888" cy="977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DF765-9F3C-54AA-0607-A0F2C2BA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21" y="5395609"/>
                <a:ext cx="4462888" cy="977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1DE73DF-FAF4-8B02-DA53-BE2FE783D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590" y="108612"/>
            <a:ext cx="5023104" cy="5442548"/>
          </a:xfrm>
          <a:prstGeom prst="rect">
            <a:avLst/>
          </a:prstGeom>
        </p:spPr>
      </p:pic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139D1F9C-235E-C952-AC33-4BC00DB86550}"/>
              </a:ext>
            </a:extLst>
          </p:cNvPr>
          <p:cNvSpPr/>
          <p:nvPr/>
        </p:nvSpPr>
        <p:spPr>
          <a:xfrm>
            <a:off x="3045343" y="1277164"/>
            <a:ext cx="6450799" cy="440740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Check out today’s activity!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3E321-AA45-FE97-982D-148F07785A34}"/>
              </a:ext>
            </a:extLst>
          </p:cNvPr>
          <p:cNvSpPr txBox="1"/>
          <p:nvPr/>
        </p:nvSpPr>
        <p:spPr>
          <a:xfrm>
            <a:off x="8750808" y="5486400"/>
            <a:ext cx="188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Fattoyev</a:t>
            </a:r>
            <a:r>
              <a:rPr lang="en-US"/>
              <a:t>+ (2019)</a:t>
            </a:r>
          </a:p>
        </p:txBody>
      </p:sp>
    </p:spTree>
    <p:extLst>
      <p:ext uri="{BB962C8B-B14F-4D97-AF65-F5344CB8AC3E}">
        <p14:creationId xmlns:p14="http://schemas.microsoft.com/office/powerpoint/2010/main" val="57266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2331-8805-D6A6-5DE9-6632653F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Finite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B0E0-88A6-F4D8-38FE-4C5DF63B8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3843528" cy="4437888"/>
          </a:xfrm>
        </p:spPr>
        <p:txBody>
          <a:bodyPr/>
          <a:lstStyle/>
          <a:p>
            <a:r>
              <a:rPr lang="en-US"/>
              <a:t>Need to employ more complicated methods</a:t>
            </a:r>
          </a:p>
          <a:p>
            <a:r>
              <a:rPr lang="en-US"/>
              <a:t>Hartree-Fock-Bogolyubov (HFB) is standard</a:t>
            </a:r>
          </a:p>
          <a:p>
            <a:r>
              <a:rPr lang="en-US"/>
              <a:t>Self-consistent solutions tend to be standard practice of solving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5339A2-E1B5-B609-D97E-BE2341614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03765"/>
              </p:ext>
            </p:extLst>
          </p:nvPr>
        </p:nvGraphicFramePr>
        <p:xfrm>
          <a:off x="5605272" y="1700445"/>
          <a:ext cx="5359400" cy="407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457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87A7-CA13-4967-BE62-1D5CA6E0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violating electron scattering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8A7CF-A339-4C91-8F3E-320E613C7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301" y="1508426"/>
                <a:ext cx="3864864" cy="3101983"/>
              </a:xfrm>
            </p:spPr>
            <p:txBody>
              <a:bodyPr/>
              <a:lstStyle/>
              <a:p>
                <a:r>
                  <a:rPr lang="en-US" dirty="0"/>
                  <a:t>PV-asymmetry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n-US" dirty="0"/>
                  <a:t> is cross section difference between (+) and (-) helicity electrons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n-US" dirty="0"/>
                  <a:t> arises from photon and Z-boson exchange interference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8A7CF-A339-4C91-8F3E-320E613C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301" y="1508426"/>
                <a:ext cx="3864864" cy="3101983"/>
              </a:xfrm>
              <a:blipFill>
                <a:blip r:embed="rId3"/>
                <a:stretch>
                  <a:fillRect l="-4262" t="-6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CDB0E-D047-4835-A406-10A80CE64F9E}"/>
                  </a:ext>
                </a:extLst>
              </p:cNvPr>
              <p:cNvSpPr txBox="1"/>
              <p:nvPr/>
            </p:nvSpPr>
            <p:spPr>
              <a:xfrm>
                <a:off x="1559378" y="4431351"/>
                <a:ext cx="2496710" cy="1377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CDB0E-D047-4835-A406-10A80CE6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78" y="4431351"/>
                <a:ext cx="2496710" cy="1377237"/>
              </a:xfrm>
              <a:prstGeom prst="rect">
                <a:avLst/>
              </a:prstGeom>
              <a:blipFill>
                <a:blip r:embed="rId4"/>
                <a:stretch>
                  <a:fillRect l="-1515" t="-90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83B5FF5-0FEF-4B86-BAB4-D90247CF50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266109"/>
                <a:ext cx="4403834" cy="3586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In Born approximation: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𝑝𝑣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𝜋𝛼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𝑐h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𝑞𝑟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Model independent way to map out distribution of weak charge in a nucleus</a:t>
                </a:r>
              </a:p>
              <a:p>
                <a:r>
                  <a:rPr lang="en-US" sz="2400" dirty="0"/>
                  <a:t>Coulomb distortions are included from numerical solution of Dirac equation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83B5FF5-0FEF-4B86-BAB4-D90247CF5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66109"/>
                <a:ext cx="4403834" cy="3586615"/>
              </a:xfrm>
              <a:prstGeom prst="rect">
                <a:avLst/>
              </a:prstGeom>
              <a:blipFill>
                <a:blip r:embed="rId5"/>
                <a:stretch>
                  <a:fillRect l="-2017" t="-9507" r="-3170" b="-29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DC299A-346B-45E8-977B-5F25015C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B9C13-B459-4A7E-9C32-CCC13E5E1BC1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22DAFF-622B-4557-A957-61C804F1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Brendan Reed – PREX-II</a:t>
            </a:r>
          </a:p>
        </p:txBody>
      </p:sp>
    </p:spTree>
    <p:extLst>
      <p:ext uri="{BB962C8B-B14F-4D97-AF65-F5344CB8AC3E}">
        <p14:creationId xmlns:p14="http://schemas.microsoft.com/office/powerpoint/2010/main" val="294458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AE7EC9-8DAC-4474-BFF0-40B7BF1F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D3F0-CC70-434C-B0E2-9B070AE01CEA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035D89-EFC0-4B71-ACD8-41C9DD4B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D3D12E-AC3E-4B9A-BBA0-727BD44C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03" y="53740"/>
            <a:ext cx="8576424" cy="6179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6661F3-825D-4AC7-9164-10B657C9FE51}"/>
                  </a:ext>
                </a:extLst>
              </p:cNvPr>
              <p:cNvSpPr txBox="1"/>
              <p:nvPr/>
            </p:nvSpPr>
            <p:spPr>
              <a:xfrm>
                <a:off x="7467600" y="1833451"/>
                <a:ext cx="2753746" cy="73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</a:rPr>
                  <a:t>Experiment measured: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=550±18.1</m:t>
                    </m:r>
                  </m:oMath>
                </a14:m>
                <a:r>
                  <a:rPr lang="en-US" sz="2000" dirty="0"/>
                  <a:t> ppb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6661F3-825D-4AC7-9164-10B657C9F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1833451"/>
                <a:ext cx="2753746" cy="731547"/>
              </a:xfrm>
              <a:prstGeom prst="rect">
                <a:avLst/>
              </a:prstGeom>
              <a:blipFill>
                <a:blip r:embed="rId4"/>
                <a:stretch>
                  <a:fillRect l="-2212" t="-5000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99FD-2017-4C5E-BB07-768DD937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Neutron stars and Pb208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5D47-02AB-4FC0-A4CD-0F6CA3F8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Pressure of neutron matter pushes neutrons out against surface tension</a:t>
            </a:r>
          </a:p>
          <a:p>
            <a:pPr lvl="1"/>
            <a:r>
              <a:rPr lang="en-US" dirty="0"/>
              <a:t>Neutron skin correlated with pressure of neutron matter</a:t>
            </a:r>
          </a:p>
          <a:p>
            <a:r>
              <a:rPr lang="en-US" dirty="0"/>
              <a:t>Radius of a neutron star also depends on pressure of neutron matter</a:t>
            </a:r>
          </a:p>
          <a:p>
            <a:r>
              <a:rPr lang="en-US" dirty="0"/>
              <a:t>Remarkably, PREX-II measurement has important implications on the structure of neutron stars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85BAF-6020-4D86-8B7E-D9CC7BBF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777096"/>
            <a:ext cx="4782312" cy="3311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095A2-C666-4E30-A7D5-2EF8E8DD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38A3-332D-4D40-99CF-806C7039530E}" type="datetime1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F3E26-96FC-4FBD-B8B3-70D09E69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Brendan Reed - PREXII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CC5D8-D73E-CAC2-BFA0-C6EB48B52EA3}"/>
                  </a:ext>
                </a:extLst>
              </p:cNvPr>
              <p:cNvSpPr txBox="1"/>
              <p:nvPr/>
            </p:nvSpPr>
            <p:spPr>
              <a:xfrm>
                <a:off x="7514898" y="5380851"/>
                <a:ext cx="238962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𝑝𝑛𝑚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BCC5D8-D73E-CAC2-BFA0-C6EB48B5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898" y="5380851"/>
                <a:ext cx="2389629" cy="693844"/>
              </a:xfrm>
              <a:prstGeom prst="rect">
                <a:avLst/>
              </a:prstGeom>
              <a:blipFill>
                <a:blip r:embed="rId3"/>
                <a:stretch>
                  <a:fillRect l="-2116" r="-211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413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6C716AA-3C18-1A65-6B92-38A74022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72" y="565338"/>
            <a:ext cx="5293855" cy="57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47AC-EBE1-47C5-B7C8-EF0A7CB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Neutron Star Crust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7C32-194A-1D7A-B8B5-AFC60A00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2712"/>
            <a:ext cx="4413956" cy="4449176"/>
          </a:xfrm>
        </p:spPr>
        <p:txBody>
          <a:bodyPr/>
          <a:lstStyle/>
          <a:p>
            <a:pPr marL="306705" indent="-295910"/>
            <a:r>
              <a:rPr lang="en-US" dirty="0">
                <a:latin typeface="Arial"/>
                <a:cs typeface="Arial"/>
              </a:rPr>
              <a:t>Nonuniform matter</a:t>
            </a:r>
          </a:p>
          <a:p>
            <a:pPr marL="613410" lvl="1" indent="-306705">
              <a:buFont typeface="Courier New" panose="020B0604020202020204" pitchFamily="34" charset="0"/>
              <a:buChar char="o"/>
            </a:pPr>
            <a:r>
              <a:rPr lang="en-US" sz="2400" dirty="0">
                <a:latin typeface="Arial"/>
                <a:cs typeface="Arial"/>
              </a:rPr>
              <a:t>Very neutron-rich nuclei</a:t>
            </a:r>
          </a:p>
          <a:p>
            <a:pPr marL="613410" lvl="1" indent="-306705">
              <a:buFont typeface="Courier New" panose="020B0604020202020204" pitchFamily="34" charset="0"/>
              <a:buChar char="o"/>
            </a:pPr>
            <a:r>
              <a:rPr lang="en-US" sz="2400" dirty="0">
                <a:latin typeface="Arial"/>
                <a:cs typeface="Arial"/>
              </a:rPr>
              <a:t>Relativistic electrons</a:t>
            </a:r>
            <a:endParaRPr lang="en-US" sz="2400" dirty="0"/>
          </a:p>
          <a:p>
            <a:pPr marL="306705" indent="-295910"/>
            <a:r>
              <a:rPr lang="en-US" dirty="0">
                <a:latin typeface="Arial"/>
                <a:cs typeface="Arial"/>
              </a:rPr>
              <a:t>Sort of acts like infinite matter</a:t>
            </a:r>
          </a:p>
          <a:p>
            <a:pPr marL="306705" indent="-295910"/>
            <a:r>
              <a:rPr lang="en-US" dirty="0">
                <a:latin typeface="Arial"/>
                <a:cs typeface="Arial"/>
              </a:rPr>
              <a:t>Shell states blend together</a:t>
            </a:r>
          </a:p>
          <a:p>
            <a:pPr marL="306705" indent="-295910"/>
            <a:r>
              <a:rPr lang="en-US" dirty="0">
                <a:latin typeface="Arial"/>
                <a:cs typeface="Arial"/>
              </a:rPr>
              <a:t>Transition from crust to core determined by stability analysis</a:t>
            </a:r>
            <a:endParaRPr lang="en-US" dirty="0"/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0C90FA60-BBBF-A15E-C11E-2D69151B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487" y="0"/>
            <a:ext cx="5294534" cy="3567290"/>
          </a:xfrm>
          <a:prstGeom prst="rect">
            <a:avLst/>
          </a:prstGeom>
        </p:spPr>
      </p:pic>
      <p:pic>
        <p:nvPicPr>
          <p:cNvPr id="8" name="Picture 7" descr="Nuclear Pasta in Neutron Stars | astrobites">
            <a:extLst>
              <a:ext uri="{FF2B5EF4-FFF2-40B4-BE49-F238E27FC236}">
                <a16:creationId xmlns:a16="http://schemas.microsoft.com/office/drawing/2014/main" id="{1A2FAAB8-2E31-3812-C263-6025072B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56" y="3532585"/>
            <a:ext cx="6762043" cy="3326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81925-0F8D-6DBB-D8D9-67B2822E5938}"/>
              </a:ext>
            </a:extLst>
          </p:cNvPr>
          <p:cNvSpPr txBox="1"/>
          <p:nvPr/>
        </p:nvSpPr>
        <p:spPr>
          <a:xfrm>
            <a:off x="9584266" y="767644"/>
            <a:ext cx="15691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Lorenz+ (1993)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28641-C8B4-71D2-13A2-98ED150D3C7C}"/>
              </a:ext>
            </a:extLst>
          </p:cNvPr>
          <p:cNvSpPr txBox="1"/>
          <p:nvPr/>
        </p:nvSpPr>
        <p:spPr>
          <a:xfrm rot="-10800000" flipV="1">
            <a:off x="5147733" y="6389511"/>
            <a:ext cx="15352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Caplan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2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521DD-E29C-F22C-F2A8-FDF91382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Temperature-Dependent DFT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828E3-EF91-26E3-5DAB-6B80941F9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306705" indent="-295910"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Have expressions for the total energy per particle</a:t>
            </a:r>
          </a:p>
          <a:p>
            <a:pPr marL="306705" indent="-295910"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Use laws of thermodynamics to derive everything else</a:t>
            </a:r>
          </a:p>
          <a:p>
            <a:pPr marL="306705" indent="-295910"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Utilize partition functions and level densities to accommodate temperature</a:t>
            </a:r>
          </a:p>
          <a:p>
            <a:pPr marL="306705" indent="-295910">
              <a:spcAft>
                <a:spcPts val="600"/>
              </a:spcAft>
            </a:pPr>
            <a:r>
              <a:rPr lang="en-US" sz="2000" dirty="0">
                <a:latin typeface="Arial"/>
                <a:cs typeface="Arial"/>
              </a:rPr>
              <a:t>Very involved, check out </a:t>
            </a:r>
            <a:r>
              <a:rPr lang="en-US" sz="2000" dirty="0">
                <a:latin typeface="Arial"/>
                <a:cs typeface="Arial"/>
                <a:hlinkClick r:id="rId2"/>
              </a:rPr>
              <a:t>CompOSE</a:t>
            </a:r>
            <a:endParaRPr lang="en-US" sz="2000" dirty="0"/>
          </a:p>
        </p:txBody>
      </p:sp>
      <p:pic>
        <p:nvPicPr>
          <p:cNvPr id="4" name="Picture 3" descr="A group of graphs showing different types of gas&#10;&#10;AI-generated content may be incorrect.">
            <a:extLst>
              <a:ext uri="{FF2B5EF4-FFF2-40B4-BE49-F238E27FC236}">
                <a16:creationId xmlns:a16="http://schemas.microsoft.com/office/drawing/2014/main" id="{86419298-7032-CF5C-0940-72732FBE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24" y="1141932"/>
            <a:ext cx="6561541" cy="495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DDFAA-BC76-12A1-AA87-2C5452D4613A}"/>
              </a:ext>
            </a:extLst>
          </p:cNvPr>
          <p:cNvSpPr txBox="1"/>
          <p:nvPr/>
        </p:nvSpPr>
        <p:spPr>
          <a:xfrm>
            <a:off x="8105422" y="6096000"/>
            <a:ext cx="169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Shen+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2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Title 1">
            <a:extLst>
              <a:ext uri="{FF2B5EF4-FFF2-40B4-BE49-F238E27FC236}">
                <a16:creationId xmlns:a16="http://schemas.microsoft.com/office/drawing/2014/main" id="{D153F60B-B760-199B-6971-466F4396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</p:spPr>
        <p:txBody>
          <a:bodyPr/>
          <a:lstStyle/>
          <a:p>
            <a:r>
              <a:rPr lang="en-US"/>
              <a:t>Nuclear Landscape</a:t>
            </a:r>
          </a:p>
        </p:txBody>
      </p:sp>
      <p:pic>
        <p:nvPicPr>
          <p:cNvPr id="3076" name="Picture 4" descr="Nuclear landscape. Map of bound nuclear systems as a function of the... | Download Scientific ...">
            <a:extLst>
              <a:ext uri="{FF2B5EF4-FFF2-40B4-BE49-F238E27FC236}">
                <a16:creationId xmlns:a16="http://schemas.microsoft.com/office/drawing/2014/main" id="{236F69D8-02C4-7D61-7647-4066B60A7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4" b="3845"/>
          <a:stretch/>
        </p:blipFill>
        <p:spPr bwMode="auto">
          <a:xfrm>
            <a:off x="2543175" y="1697037"/>
            <a:ext cx="7924800" cy="46847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4373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47AB-6C23-D091-4971-6CDBA001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0030-A076-D6B4-BC9E-D535A228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Nuclear EOS is important to model and understand</a:t>
            </a:r>
          </a:p>
          <a:p>
            <a:r>
              <a:rPr lang="en-US" dirty="0"/>
              <a:t>Modeling nuclear potential is active research</a:t>
            </a:r>
          </a:p>
          <a:p>
            <a:r>
              <a:rPr lang="en-US" dirty="0"/>
              <a:t>DFT approaches still relevant and useful</a:t>
            </a:r>
          </a:p>
          <a:p>
            <a:r>
              <a:rPr lang="en-US" dirty="0"/>
              <a:t>Neutron stars inform high density EOS</a:t>
            </a:r>
          </a:p>
          <a:p>
            <a:r>
              <a:rPr lang="en-US" dirty="0"/>
              <a:t>Finite nuclei inform densities around saturation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1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0795F-DEA2-1165-9561-01D4A773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Title 1">
            <a:extLst>
              <a:ext uri="{FF2B5EF4-FFF2-40B4-BE49-F238E27FC236}">
                <a16:creationId xmlns:a16="http://schemas.microsoft.com/office/drawing/2014/main" id="{5DF595E5-11C1-79B6-CEB0-D654E594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88368"/>
          </a:xfrm>
        </p:spPr>
        <p:txBody>
          <a:bodyPr/>
          <a:lstStyle/>
          <a:p>
            <a:r>
              <a:rPr lang="en-US"/>
              <a:t>Nuclear Landscape</a:t>
            </a:r>
          </a:p>
        </p:txBody>
      </p:sp>
      <p:pic>
        <p:nvPicPr>
          <p:cNvPr id="3076" name="Picture 4" descr="Nuclear landscape. Map of bound nuclear systems as a function of the... | Download Scientific ...">
            <a:extLst>
              <a:ext uri="{FF2B5EF4-FFF2-40B4-BE49-F238E27FC236}">
                <a16:creationId xmlns:a16="http://schemas.microsoft.com/office/drawing/2014/main" id="{6BEE437B-7885-181D-250F-358B32876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4" b="3845"/>
          <a:stretch/>
        </p:blipFill>
        <p:spPr bwMode="auto">
          <a:xfrm>
            <a:off x="2543175" y="1697037"/>
            <a:ext cx="7924800" cy="46847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6960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5CF1-C219-3DB8-199A-537BBCE79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Nuclear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A275-ABB5-77DA-1E19-C3946AC0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0" y="1148981"/>
            <a:ext cx="4724762" cy="4437888"/>
          </a:xfrm>
        </p:spPr>
        <p:txBody>
          <a:bodyPr>
            <a:normAutofit/>
          </a:bodyPr>
          <a:lstStyle/>
          <a:p>
            <a:r>
              <a:rPr lang="en-US" sz="3200"/>
              <a:t>Observed from nuclear scattering</a:t>
            </a:r>
          </a:p>
          <a:p>
            <a:r>
              <a:rPr lang="en-US" sz="3200"/>
              <a:t>Depth of well depends on nuclear system</a:t>
            </a:r>
          </a:p>
          <a:p>
            <a:r>
              <a:rPr lang="en-US" sz="3200"/>
              <a:t>Characterizes nuclear forces and coulomb</a:t>
            </a:r>
          </a:p>
          <a:p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65F16-369E-74AC-F9A6-57DBE22E491D}"/>
              </a:ext>
            </a:extLst>
          </p:cNvPr>
          <p:cNvGrpSpPr/>
          <p:nvPr/>
        </p:nvGrpSpPr>
        <p:grpSpPr>
          <a:xfrm>
            <a:off x="5334362" y="2131147"/>
            <a:ext cx="6857638" cy="4280216"/>
            <a:chOff x="2981608" y="0"/>
            <a:chExt cx="9210392" cy="574869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59222BB-BACA-DDF6-3610-35348F3F9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75"/>
            <a:stretch/>
          </p:blipFill>
          <p:spPr bwMode="auto">
            <a:xfrm>
              <a:off x="2981608" y="0"/>
              <a:ext cx="9144001" cy="574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406A23-466E-6E98-BED3-BFCEF13CA55F}"/>
                </a:ext>
              </a:extLst>
            </p:cNvPr>
            <p:cNvSpPr/>
            <p:nvPr/>
          </p:nvSpPr>
          <p:spPr>
            <a:xfrm>
              <a:off x="8810625" y="1066800"/>
              <a:ext cx="3381375" cy="888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ECA59-C141-E77A-65C0-ACA9534825F7}"/>
                  </a:ext>
                </a:extLst>
              </p:cNvPr>
              <p:cNvSpPr txBox="1"/>
              <p:nvPr/>
            </p:nvSpPr>
            <p:spPr>
              <a:xfrm>
                <a:off x="6657851" y="100951"/>
                <a:ext cx="3990901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ECA59-C141-E77A-65C0-ACA953482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851" y="100951"/>
                <a:ext cx="3990901" cy="86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A62ADE-1CC4-4374-1E57-61173CC2B5F9}"/>
              </a:ext>
            </a:extLst>
          </p:cNvPr>
          <p:cNvCxnSpPr/>
          <p:nvPr/>
        </p:nvCxnSpPr>
        <p:spPr>
          <a:xfrm flipV="1">
            <a:off x="8738465" y="769545"/>
            <a:ext cx="79610" cy="1566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D7BA0-DBB1-4D20-1241-BC95B8B5EC78}"/>
                  </a:ext>
                </a:extLst>
              </p:cNvPr>
              <p:cNvSpPr txBox="1"/>
              <p:nvPr/>
            </p:nvSpPr>
            <p:spPr>
              <a:xfrm>
                <a:off x="635995" y="5241177"/>
                <a:ext cx="2588529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D7BA0-DBB1-4D20-1241-BC95B8B5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95" y="5241177"/>
                <a:ext cx="2588529" cy="746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456511-A7AE-3665-3209-9C549C4C6180}"/>
              </a:ext>
            </a:extLst>
          </p:cNvPr>
          <p:cNvSpPr txBox="1"/>
          <p:nvPr/>
        </p:nvSpPr>
        <p:spPr>
          <a:xfrm>
            <a:off x="3530851" y="5423026"/>
            <a:ext cx="150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Woods-Saxon</a:t>
            </a:r>
          </a:p>
        </p:txBody>
      </p:sp>
    </p:spTree>
    <p:extLst>
      <p:ext uri="{BB962C8B-B14F-4D97-AF65-F5344CB8AC3E}">
        <p14:creationId xmlns:p14="http://schemas.microsoft.com/office/powerpoint/2010/main" val="165324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uclear binding energy | Definition, Formula, Mass Defect, &amp; Graph | Britannica">
            <a:extLst>
              <a:ext uri="{FF2B5EF4-FFF2-40B4-BE49-F238E27FC236}">
                <a16:creationId xmlns:a16="http://schemas.microsoft.com/office/drawing/2014/main" id="{90927BC2-CDD1-99B3-7A36-BC0A0EB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0"/>
            <a:ext cx="8434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A98952-AEF3-7D73-600A-910712838231}"/>
              </a:ext>
            </a:extLst>
          </p:cNvPr>
          <p:cNvCxnSpPr/>
          <p:nvPr/>
        </p:nvCxnSpPr>
        <p:spPr>
          <a:xfrm flipV="1">
            <a:off x="3057525" y="2590800"/>
            <a:ext cx="628650" cy="21621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5E510-E2FD-76D8-6156-61D1CD7FD6A2}"/>
              </a:ext>
            </a:extLst>
          </p:cNvPr>
          <p:cNvCxnSpPr>
            <a:cxnSpLocks/>
          </p:cNvCxnSpPr>
          <p:nvPr/>
        </p:nvCxnSpPr>
        <p:spPr>
          <a:xfrm flipH="1" flipV="1">
            <a:off x="6631759" y="1928388"/>
            <a:ext cx="2186316" cy="389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9EC211-937A-1F3A-F4C5-7FF3B76D453F}"/>
              </a:ext>
            </a:extLst>
          </p:cNvPr>
          <p:cNvSpPr txBox="1"/>
          <p:nvPr/>
        </p:nvSpPr>
        <p:spPr>
          <a:xfrm>
            <a:off x="4572001" y="2590800"/>
            <a:ext cx="219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Move towards least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56F81-A93D-F975-016B-83CAC8D301A2}"/>
              </a:ext>
            </a:extLst>
          </p:cNvPr>
          <p:cNvSpPr txBox="1"/>
          <p:nvPr/>
        </p:nvSpPr>
        <p:spPr>
          <a:xfrm>
            <a:off x="3576119" y="3671887"/>
            <a:ext cx="99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F8995-5682-EBC7-9013-80B4334EB34E}"/>
              </a:ext>
            </a:extLst>
          </p:cNvPr>
          <p:cNvSpPr txBox="1"/>
          <p:nvPr/>
        </p:nvSpPr>
        <p:spPr>
          <a:xfrm>
            <a:off x="7941980" y="2317687"/>
            <a:ext cx="99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Fission</a:t>
            </a:r>
          </a:p>
        </p:txBody>
      </p:sp>
    </p:spTree>
    <p:extLst>
      <p:ext uri="{BB962C8B-B14F-4D97-AF65-F5344CB8AC3E}">
        <p14:creationId xmlns:p14="http://schemas.microsoft.com/office/powerpoint/2010/main" val="247912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3670-E40C-C583-A08A-B9DD2456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Incompressible Liquid Drop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8D532-0E49-0BB4-CBF3-1122029C6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3374"/>
            <a:ext cx="4803648" cy="3535379"/>
          </a:xfrm>
        </p:spPr>
        <p:txBody>
          <a:bodyPr>
            <a:normAutofit/>
          </a:bodyPr>
          <a:lstStyle/>
          <a:p>
            <a:r>
              <a:rPr lang="en-US" sz="3200"/>
              <a:t>Discrete equation for arbitrary (Z,N)</a:t>
            </a:r>
          </a:p>
          <a:p>
            <a:r>
              <a:rPr lang="en-US" sz="3200"/>
              <a:t>Coefficients determined from fits to nuclei</a:t>
            </a:r>
          </a:p>
          <a:p>
            <a:r>
              <a:rPr lang="en-US" sz="3200"/>
              <a:t>Semi-Empirical</a:t>
            </a:r>
          </a:p>
          <a:p>
            <a:r>
              <a:rPr lang="en-US" sz="3200"/>
              <a:t>Breaks down for infinite matter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D10303-D295-B287-6D1D-2992F61CBA70}"/>
                  </a:ext>
                </a:extLst>
              </p:cNvPr>
              <p:cNvSpPr txBox="1"/>
              <p:nvPr/>
            </p:nvSpPr>
            <p:spPr>
              <a:xfrm>
                <a:off x="2525736" y="5676771"/>
                <a:ext cx="8138959" cy="10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D10303-D295-B287-6D1D-2992F61C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36" y="5676771"/>
                <a:ext cx="8138959" cy="1070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4113C9-D351-7F62-4AB6-B7B480A65435}"/>
              </a:ext>
            </a:extLst>
          </p:cNvPr>
          <p:cNvSpPr txBox="1"/>
          <p:nvPr/>
        </p:nvSpPr>
        <p:spPr>
          <a:xfrm>
            <a:off x="2103120" y="5266118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Volume (bulk)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BDB95-99A1-8D51-B0BE-A2AB51BCAEDB}"/>
              </a:ext>
            </a:extLst>
          </p:cNvPr>
          <p:cNvSpPr txBox="1"/>
          <p:nvPr/>
        </p:nvSpPr>
        <p:spPr>
          <a:xfrm>
            <a:off x="4148328" y="5266118"/>
            <a:ext cx="97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53987-E0F4-4A94-6566-0FEF4206B7E6}"/>
              </a:ext>
            </a:extLst>
          </p:cNvPr>
          <p:cNvSpPr txBox="1"/>
          <p:nvPr/>
        </p:nvSpPr>
        <p:spPr>
          <a:xfrm>
            <a:off x="5595471" y="526611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Coulomb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FFF18-A752-F83C-98E0-9059D7E411DE}"/>
              </a:ext>
            </a:extLst>
          </p:cNvPr>
          <p:cNvSpPr txBox="1"/>
          <p:nvPr/>
        </p:nvSpPr>
        <p:spPr>
          <a:xfrm>
            <a:off x="7071362" y="526282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Symmetry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C1C77-DE28-079B-514F-468428300F78}"/>
              </a:ext>
            </a:extLst>
          </p:cNvPr>
          <p:cNvSpPr txBox="1"/>
          <p:nvPr/>
        </p:nvSpPr>
        <p:spPr>
          <a:xfrm>
            <a:off x="9308592" y="5262820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Pairing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6754A-7859-C607-A5E4-3BBCEE58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91" y="1278892"/>
            <a:ext cx="6600825" cy="33337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F16361-221F-2C58-9DE9-0975C270A470}"/>
              </a:ext>
            </a:extLst>
          </p:cNvPr>
          <p:cNvCxnSpPr>
            <a:stCxn id="5" idx="2"/>
          </p:cNvCxnSpPr>
          <p:nvPr/>
        </p:nvCxnSpPr>
        <p:spPr>
          <a:xfrm>
            <a:off x="2939796" y="5635450"/>
            <a:ext cx="571500" cy="344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BBB145-86BB-03CA-1F95-C334871ACF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598549" y="5635450"/>
            <a:ext cx="35935" cy="3920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432666-6664-8C39-217C-016AD8046845}"/>
              </a:ext>
            </a:extLst>
          </p:cNvPr>
          <p:cNvCxnSpPr>
            <a:cxnSpLocks/>
          </p:cNvCxnSpPr>
          <p:nvPr/>
        </p:nvCxnSpPr>
        <p:spPr>
          <a:xfrm flipH="1">
            <a:off x="5849285" y="5611766"/>
            <a:ext cx="69602" cy="4157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B451D2-D3A3-EB28-B5F1-88F8093FB1A1}"/>
              </a:ext>
            </a:extLst>
          </p:cNvPr>
          <p:cNvCxnSpPr>
            <a:cxnSpLocks/>
          </p:cNvCxnSpPr>
          <p:nvPr/>
        </p:nvCxnSpPr>
        <p:spPr>
          <a:xfrm flipH="1">
            <a:off x="7206421" y="5633800"/>
            <a:ext cx="178399" cy="4835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7CD6F8-5A0F-0784-EFF7-DAFFD4031F46}"/>
              </a:ext>
            </a:extLst>
          </p:cNvPr>
          <p:cNvCxnSpPr>
            <a:cxnSpLocks/>
          </p:cNvCxnSpPr>
          <p:nvPr/>
        </p:nvCxnSpPr>
        <p:spPr>
          <a:xfrm>
            <a:off x="9664812" y="5579108"/>
            <a:ext cx="0" cy="2964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896A-1DB7-A4F5-5ABC-86FFDDB7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Compressible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932D7-F6FB-6366-38CB-B7803DBAD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</p:spPr>
            <p:txBody>
              <a:bodyPr/>
              <a:lstStyle/>
              <a:p>
                <a:r>
                  <a:rPr lang="en-US"/>
                  <a:t>Want something that works for arbitrary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asymmetry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Continuous equation for nuclear matter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932D7-F6FB-6366-38CB-B7803DBAD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24000"/>
                <a:ext cx="10972800" cy="1575816"/>
              </a:xfrm>
              <a:blipFill>
                <a:blip r:embed="rId2"/>
                <a:stretch>
                  <a:fillRect l="-1444" t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B50E1E-5ACF-9254-F421-61149A740869}"/>
                  </a:ext>
                </a:extLst>
              </p:cNvPr>
              <p:cNvSpPr txBox="1"/>
              <p:nvPr/>
            </p:nvSpPr>
            <p:spPr>
              <a:xfrm>
                <a:off x="609600" y="3429000"/>
                <a:ext cx="2061846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B50E1E-5ACF-9254-F421-61149A740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9000"/>
                <a:ext cx="2061846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3705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000E7E"/>
      </a:dk2>
      <a:lt2>
        <a:srgbClr val="E7E6E6"/>
      </a:lt2>
      <a:accent1>
        <a:srgbClr val="0070C1"/>
      </a:accent1>
      <a:accent2>
        <a:srgbClr val="FF9128"/>
      </a:accent2>
      <a:accent3>
        <a:srgbClr val="CCD0E1"/>
      </a:accent3>
      <a:accent4>
        <a:srgbClr val="00A963"/>
      </a:accent4>
      <a:accent5>
        <a:srgbClr val="69C3FF"/>
      </a:accent5>
      <a:accent6>
        <a:srgbClr val="EB0E1D"/>
      </a:accent6>
      <a:hlink>
        <a:srgbClr val="69C3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APS2025</Template>
  <TotalTime>0</TotalTime>
  <Words>1339</Words>
  <Application>Microsoft Macintosh PowerPoint</Application>
  <PresentationFormat>Widescreen</PresentationFormat>
  <Paragraphs>243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Acumin Pro</vt:lpstr>
      <vt:lpstr>Aptos</vt:lpstr>
      <vt:lpstr>Arial</vt:lpstr>
      <vt:lpstr>Calibri</vt:lpstr>
      <vt:lpstr>Cambria Math</vt:lpstr>
      <vt:lpstr>Courier New</vt:lpstr>
      <vt:lpstr>System Font Regular</vt:lpstr>
      <vt:lpstr>Wingdings</vt:lpstr>
      <vt:lpstr>Main</vt:lpstr>
      <vt:lpstr>Custom Design</vt:lpstr>
      <vt:lpstr>Density Functional Theory and the Nuclear EOS</vt:lpstr>
      <vt:lpstr>Recap</vt:lpstr>
      <vt:lpstr>Recap</vt:lpstr>
      <vt:lpstr>Nuclear Landscape</vt:lpstr>
      <vt:lpstr>Nuclear Landscape</vt:lpstr>
      <vt:lpstr>Nuclear Potential</vt:lpstr>
      <vt:lpstr>PowerPoint Presentation</vt:lpstr>
      <vt:lpstr>Incompressible Liquid Drop Model</vt:lpstr>
      <vt:lpstr>Compressible Equation</vt:lpstr>
      <vt:lpstr>Compressible Equation</vt:lpstr>
      <vt:lpstr>Compressible Equation</vt:lpstr>
      <vt:lpstr>Compressible Equation</vt:lpstr>
      <vt:lpstr>Nuclear Equation of State</vt:lpstr>
      <vt:lpstr>Nuclear Equation of State</vt:lpstr>
      <vt:lpstr>Energy of Symmetric Nuclear Matter</vt:lpstr>
      <vt:lpstr>Energy of Symmetric Nuclear Matter</vt:lpstr>
      <vt:lpstr>PowerPoint Presentation</vt:lpstr>
      <vt:lpstr>Symmetry Energy</vt:lpstr>
      <vt:lpstr>Role of Density Functionals</vt:lpstr>
      <vt:lpstr>Role of Density Functionals</vt:lpstr>
      <vt:lpstr>Role of Density Functionals</vt:lpstr>
      <vt:lpstr>Role of Density Functionals</vt:lpstr>
      <vt:lpstr>Non-relativistic vs. Relativistic</vt:lpstr>
      <vt:lpstr>Skyrme Functional</vt:lpstr>
      <vt:lpstr>Relativistic Mean-Field Theory</vt:lpstr>
      <vt:lpstr>Applications: Neutron Stars</vt:lpstr>
      <vt:lpstr>Structure Equations</vt:lpstr>
      <vt:lpstr>Gravitational waves</vt:lpstr>
      <vt:lpstr>Tidal Deformability</vt:lpstr>
      <vt:lpstr>Structure Equations</vt:lpstr>
      <vt:lpstr>Neutron Star Core</vt:lpstr>
      <vt:lpstr>Neutron Star Core</vt:lpstr>
      <vt:lpstr>Applications: Finite Nuclei</vt:lpstr>
      <vt:lpstr>Parity violating electron scattering</vt:lpstr>
      <vt:lpstr>PowerPoint Presentation</vt:lpstr>
      <vt:lpstr>Neutron stars and Pb208</vt:lpstr>
      <vt:lpstr>PowerPoint Presentation</vt:lpstr>
      <vt:lpstr>Neutron Star Crust</vt:lpstr>
      <vt:lpstr>Temperature-Dependent DFT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Reed, Brendan</dc:creator>
  <cp:lastModifiedBy>Reed, Brendan Taylor</cp:lastModifiedBy>
  <cp:revision>74</cp:revision>
  <dcterms:created xsi:type="dcterms:W3CDTF">2025-05-06T05:56:30Z</dcterms:created>
  <dcterms:modified xsi:type="dcterms:W3CDTF">2025-05-13T13:44:57Z</dcterms:modified>
</cp:coreProperties>
</file>